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431"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9" r:id="rId61"/>
    <p:sldId id="318" r:id="rId62"/>
    <p:sldId id="320" r:id="rId63"/>
    <p:sldId id="413" r:id="rId64"/>
    <p:sldId id="417" r:id="rId65"/>
    <p:sldId id="414" r:id="rId66"/>
    <p:sldId id="415" r:id="rId67"/>
    <p:sldId id="416" r:id="rId68"/>
    <p:sldId id="329" r:id="rId69"/>
    <p:sldId id="423" r:id="rId70"/>
    <p:sldId id="424" r:id="rId71"/>
    <p:sldId id="425" r:id="rId72"/>
    <p:sldId id="427" r:id="rId73"/>
    <p:sldId id="426" r:id="rId74"/>
    <p:sldId id="328" r:id="rId75"/>
    <p:sldId id="422" r:id="rId76"/>
    <p:sldId id="341" r:id="rId77"/>
    <p:sldId id="327" r:id="rId78"/>
    <p:sldId id="333" r:id="rId79"/>
    <p:sldId id="350" r:id="rId80"/>
    <p:sldId id="404" r:id="rId81"/>
    <p:sldId id="405" r:id="rId82"/>
    <p:sldId id="326" r:id="rId83"/>
    <p:sldId id="334" r:id="rId84"/>
    <p:sldId id="325" r:id="rId85"/>
    <p:sldId id="335" r:id="rId86"/>
    <p:sldId id="344" r:id="rId87"/>
    <p:sldId id="324" r:id="rId88"/>
    <p:sldId id="336" r:id="rId89"/>
    <p:sldId id="348" r:id="rId90"/>
    <p:sldId id="349" r:id="rId91"/>
    <p:sldId id="323" r:id="rId92"/>
    <p:sldId id="337" r:id="rId93"/>
    <p:sldId id="321" r:id="rId94"/>
    <p:sldId id="339" r:id="rId95"/>
    <p:sldId id="429" r:id="rId96"/>
    <p:sldId id="428" r:id="rId97"/>
    <p:sldId id="430"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F9F"/>
    <a:srgbClr val="1B76B3"/>
    <a:srgbClr val="52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62949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48378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50178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4901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90286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01406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06EE5-3C57-44FA-B979-8379E6EF82B6}"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77507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06EE5-3C57-44FA-B979-8379E6EF82B6}"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6320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06EE5-3C57-44FA-B979-8379E6EF82B6}"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311972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84487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2157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06EE5-3C57-44FA-B979-8379E6EF82B6}"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97731-91F9-4EED-AB5C-BFBC7746B9BB}" type="slidenum">
              <a:rPr lang="en-US" smtClean="0"/>
              <a:t>‹#›</a:t>
            </a:fld>
            <a:endParaRPr lang="en-US"/>
          </a:p>
        </p:txBody>
      </p:sp>
    </p:spTree>
    <p:extLst>
      <p:ext uri="{BB962C8B-B14F-4D97-AF65-F5344CB8AC3E}">
        <p14:creationId xmlns:p14="http://schemas.microsoft.com/office/powerpoint/2010/main" val="392895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7O5mGnfN3b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K8MIkul6L7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wl7sIvMgrq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ideo" Target="https://www.youtube.com/embed/b39zR9gWEA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https://www.youtube.com/embed/NtjvGV6n7cA"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MArGuqr9M8U"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ideo" Target="https://www.youtube.com/embed/xBpLWwqxZ2M"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nkjZqq8pPWQ"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SqpVHk2O778"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AnI7qGQs0Ic"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M-W7Pmo-YM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ideo" Target="https://www.youtube.com/embed/LNDVil48oN4"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402426"/>
            <a:ext cx="12192000" cy="1323439"/>
          </a:xfrm>
          <a:prstGeom prst="rect">
            <a:avLst/>
          </a:prstGeom>
          <a:noFill/>
        </p:spPr>
        <p:txBody>
          <a:bodyPr wrap="square" lIns="91440" tIns="45720" rIns="91440" bIns="45720">
            <a:spAutoFit/>
          </a:bodyPr>
          <a:lstStyle/>
          <a:p>
            <a:pPr algn="ctr"/>
            <a:r>
              <a:rPr lang="en-US" sz="80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rPr>
              <a:t>Snow Sports Merit Badge</a:t>
            </a:r>
          </a:p>
        </p:txBody>
      </p:sp>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944" y="111968"/>
            <a:ext cx="2155954" cy="2195153"/>
          </a:xfrm>
          <a:prstGeom prst="rect">
            <a:avLst/>
          </a:prstGeom>
        </p:spPr>
      </p:pic>
      <p:sp>
        <p:nvSpPr>
          <p:cNvPr id="5" name="TextBox 4"/>
          <p:cNvSpPr txBox="1"/>
          <p:nvPr/>
        </p:nvSpPr>
        <p:spPr>
          <a:xfrm>
            <a:off x="737118" y="4376057"/>
            <a:ext cx="3844211" cy="1077218"/>
          </a:xfrm>
          <a:prstGeom prst="rect">
            <a:avLst/>
          </a:prstGeom>
          <a:noFill/>
        </p:spPr>
        <p:txBody>
          <a:bodyPr wrap="square" rtlCol="0">
            <a:spAutoFit/>
          </a:bodyPr>
          <a:lstStyle/>
          <a:p>
            <a:r>
              <a:rPr lang="en-US" sz="3200" dirty="0">
                <a:solidFill>
                  <a:srgbClr val="015F9F"/>
                </a:solidFill>
              </a:rPr>
              <a:t>Troop </a:t>
            </a:r>
            <a:r>
              <a:rPr lang="en-US" sz="3200">
                <a:solidFill>
                  <a:srgbClr val="015F9F"/>
                </a:solidFill>
              </a:rPr>
              <a:t>344 and </a:t>
            </a:r>
            <a:r>
              <a:rPr lang="en-US" sz="3200" dirty="0">
                <a:solidFill>
                  <a:srgbClr val="015F9F"/>
                </a:solidFill>
              </a:rPr>
              <a:t>9344</a:t>
            </a:r>
          </a:p>
          <a:p>
            <a:r>
              <a:rPr lang="en-US" sz="3200" dirty="0">
                <a:solidFill>
                  <a:srgbClr val="015F9F"/>
                </a:solidFill>
              </a:rPr>
              <a:t>Pemberville, OH</a:t>
            </a:r>
          </a:p>
        </p:txBody>
      </p:sp>
      <p:sp>
        <p:nvSpPr>
          <p:cNvPr id="6" name="Rectangle 5"/>
          <p:cNvSpPr/>
          <p:nvPr/>
        </p:nvSpPr>
        <p:spPr>
          <a:xfrm>
            <a:off x="2254898" y="358923"/>
            <a:ext cx="9937102" cy="923330"/>
          </a:xfrm>
          <a:prstGeom prst="rect">
            <a:avLst/>
          </a:prstGeom>
          <a:noFill/>
        </p:spPr>
        <p:txBody>
          <a:bodyPr wrap="square" lIns="91440" tIns="45720" rIns="91440" bIns="45720">
            <a:spAutoFit/>
          </a:bodyPr>
          <a:lstStyle/>
          <a:p>
            <a:pPr algn="ctr"/>
            <a:r>
              <a:rPr lang="en-US" sz="54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rPr>
              <a:t>Snowboarding Option</a:t>
            </a:r>
          </a:p>
        </p:txBody>
      </p:sp>
    </p:spTree>
    <p:extLst>
      <p:ext uri="{BB962C8B-B14F-4D97-AF65-F5344CB8AC3E}">
        <p14:creationId xmlns:p14="http://schemas.microsoft.com/office/powerpoint/2010/main" val="263790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Tree Wells</a:t>
            </a:r>
          </a:p>
        </p:txBody>
      </p:sp>
      <p:sp>
        <p:nvSpPr>
          <p:cNvPr id="3" name="Content Placeholder 2"/>
          <p:cNvSpPr>
            <a:spLocks noGrp="1"/>
          </p:cNvSpPr>
          <p:nvPr>
            <p:ph idx="1"/>
          </p:nvPr>
        </p:nvSpPr>
        <p:spPr>
          <a:xfrm>
            <a:off x="838200" y="1825625"/>
            <a:ext cx="7314488" cy="4351338"/>
          </a:xfrm>
        </p:spPr>
        <p:txBody>
          <a:bodyPr>
            <a:normAutofit fontScale="77500" lnSpcReduction="20000"/>
          </a:bodyPr>
          <a:lstStyle/>
          <a:p>
            <a:r>
              <a:rPr lang="en-US" dirty="0"/>
              <a:t>Tree wells are pits of deep, soft snow that form around tree trunks in winter. As winter snow accumulates, low-hanging tree limbs create a protective canopy, preventing snow from compressing next to the trunk.</a:t>
            </a:r>
          </a:p>
          <a:p>
            <a:r>
              <a:rPr lang="en-US" dirty="0"/>
              <a:t>These low-hanging tree branches often hide tree wells, making them hard to spot. It’s best to assume any tree is a potential hazard.</a:t>
            </a:r>
          </a:p>
          <a:p>
            <a:r>
              <a:rPr lang="en-US" dirty="0"/>
              <a:t>Because the snow is so soft and deep, a skier, snowboarder, hiker, or snowshoer who falls in headfirst usually cannot free themselves. With skis over their heads, they becoming trapped in the snow.</a:t>
            </a:r>
          </a:p>
          <a:p>
            <a:r>
              <a:rPr lang="en-US" dirty="0"/>
              <a:t>The situation compounds when dollops of snow collapse off overhead branches or off the tree well walls, further burying the victim. Eventually, people can suffocate in tree wells, a death officially called snow immersion suffocation (SIS).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970" y="4343866"/>
            <a:ext cx="3107070" cy="22449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970" y="438559"/>
            <a:ext cx="3107070" cy="3731789"/>
          </a:xfrm>
          <a:prstGeom prst="rect">
            <a:avLst/>
          </a:prstGeom>
        </p:spPr>
      </p:pic>
    </p:spTree>
    <p:extLst>
      <p:ext uri="{BB962C8B-B14F-4D97-AF65-F5344CB8AC3E}">
        <p14:creationId xmlns:p14="http://schemas.microsoft.com/office/powerpoint/2010/main" val="10594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Avoid Tree Wells</a:t>
            </a:r>
          </a:p>
        </p:txBody>
      </p:sp>
      <p:sp>
        <p:nvSpPr>
          <p:cNvPr id="3" name="Content Placeholder 2"/>
          <p:cNvSpPr>
            <a:spLocks noGrp="1"/>
          </p:cNvSpPr>
          <p:nvPr>
            <p:ph idx="1"/>
          </p:nvPr>
        </p:nvSpPr>
        <p:spPr>
          <a:xfrm>
            <a:off x="838200" y="1825624"/>
            <a:ext cx="6545366" cy="4840095"/>
          </a:xfrm>
        </p:spPr>
        <p:txBody>
          <a:bodyPr>
            <a:normAutofit fontScale="77500" lnSpcReduction="20000"/>
          </a:bodyPr>
          <a:lstStyle/>
          <a:p>
            <a:r>
              <a:rPr lang="en-US" b="1" dirty="0"/>
              <a:t>Avoid skiing in trees.</a:t>
            </a:r>
            <a:r>
              <a:rPr lang="en-US" dirty="0"/>
              <a:t> Skiing inbounds on consolidated, groomed runs pretty much guarantees you won’t find tree wells. That said, tree skiing is awesome, and you can do so safely with some of the tips below.</a:t>
            </a:r>
          </a:p>
          <a:p>
            <a:r>
              <a:rPr lang="en-US" b="1" dirty="0"/>
              <a:t>Be cautious after a storm. </a:t>
            </a:r>
            <a:r>
              <a:rPr lang="en-US" dirty="0"/>
              <a:t>Most tree well accidents happen after a fresh dump of powder. If you are uncomfortable skiing in powder, stay out of the trees.</a:t>
            </a:r>
          </a:p>
          <a:p>
            <a:r>
              <a:rPr lang="en-US" b="1" dirty="0"/>
              <a:t>Ski defensively.</a:t>
            </a:r>
            <a:r>
              <a:rPr lang="en-US" dirty="0"/>
              <a:t> Ski in control when skiing in the trees! If possible, choose a more open forest with room to ski around tree hazards. If it gets tight, slow down.</a:t>
            </a:r>
          </a:p>
          <a:p>
            <a:r>
              <a:rPr lang="en-US" b="1" dirty="0"/>
              <a:t>Don’t ski alone.</a:t>
            </a:r>
            <a:r>
              <a:rPr lang="en-US" dirty="0"/>
              <a:t> According to researchers,</a:t>
            </a:r>
            <a:r>
              <a:rPr lang="en-US" b="1" dirty="0"/>
              <a:t> </a:t>
            </a:r>
            <a:r>
              <a:rPr lang="en-US" dirty="0"/>
              <a:t>90 percent of skiers who fall in a tree well can’t get out by themselves. Ski with a partner and stay in sight of each other. If you lose sight, try to stay in touch audibly, and check in on each other regularly.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566" y="1825625"/>
            <a:ext cx="4816030" cy="2709017"/>
          </a:xfrm>
          <a:prstGeom prst="rect">
            <a:avLst/>
          </a:prstGeom>
        </p:spPr>
      </p:pic>
    </p:spTree>
    <p:extLst>
      <p:ext uri="{BB962C8B-B14F-4D97-AF65-F5344CB8AC3E}">
        <p14:creationId xmlns:p14="http://schemas.microsoft.com/office/powerpoint/2010/main" val="187376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Falls and Collisions</a:t>
            </a:r>
          </a:p>
        </p:txBody>
      </p:sp>
      <p:sp>
        <p:nvSpPr>
          <p:cNvPr id="3" name="Content Placeholder 2"/>
          <p:cNvSpPr>
            <a:spLocks noGrp="1"/>
          </p:cNvSpPr>
          <p:nvPr>
            <p:ph idx="1"/>
          </p:nvPr>
        </p:nvSpPr>
        <p:spPr>
          <a:xfrm>
            <a:off x="838200" y="1825625"/>
            <a:ext cx="6895744" cy="4780274"/>
          </a:xfrm>
        </p:spPr>
        <p:txBody>
          <a:bodyPr>
            <a:normAutofit fontScale="92500" lnSpcReduction="20000"/>
          </a:bodyPr>
          <a:lstStyle/>
          <a:p>
            <a:r>
              <a:rPr lang="en-US" dirty="0"/>
              <a:t>Falls and collisions can cause injuries such as concussions, sprains, strains, fractures, and dislocations.</a:t>
            </a:r>
          </a:p>
          <a:p>
            <a:r>
              <a:rPr lang="en-US" dirty="0"/>
              <a:t>Controlling your speed is critical to staying safe in winter sports like skiing and snowboarding</a:t>
            </a:r>
          </a:p>
          <a:p>
            <a:r>
              <a:rPr lang="en-US" dirty="0"/>
              <a:t>Know your limits.</a:t>
            </a:r>
          </a:p>
          <a:p>
            <a:pPr lvl="1"/>
            <a:r>
              <a:rPr lang="en-US" dirty="0"/>
              <a:t>Start out easy and add difficulty levels as your skills progress</a:t>
            </a:r>
          </a:p>
          <a:p>
            <a:r>
              <a:rPr lang="en-US" dirty="0"/>
              <a:t>Learn proper techniques for falling and getting up safely to minimize the risk of injuries. </a:t>
            </a:r>
          </a:p>
          <a:p>
            <a:r>
              <a:rPr lang="en-US" dirty="0"/>
              <a:t>Wear appropriate protective gear, such as helmets and padding, and follow the rules and guidelines of the specific snow sport you are participating 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184" y="1825625"/>
            <a:ext cx="3896801" cy="3200400"/>
          </a:xfrm>
          <a:prstGeom prst="rect">
            <a:avLst/>
          </a:prstGeom>
        </p:spPr>
      </p:pic>
    </p:spTree>
    <p:extLst>
      <p:ext uri="{BB962C8B-B14F-4D97-AF65-F5344CB8AC3E}">
        <p14:creationId xmlns:p14="http://schemas.microsoft.com/office/powerpoint/2010/main" val="3746210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 Cold Injuries</a:t>
            </a:r>
          </a:p>
        </p:txBody>
      </p:sp>
      <p:sp>
        <p:nvSpPr>
          <p:cNvPr id="3" name="Content Placeholder 2"/>
          <p:cNvSpPr>
            <a:spLocks noGrp="1"/>
          </p:cNvSpPr>
          <p:nvPr>
            <p:ph idx="1"/>
          </p:nvPr>
        </p:nvSpPr>
        <p:spPr>
          <a:xfrm>
            <a:off x="838200" y="1325563"/>
            <a:ext cx="6767557" cy="5117966"/>
          </a:xfrm>
        </p:spPr>
        <p:txBody>
          <a:bodyPr>
            <a:normAutofit fontScale="92500" lnSpcReduction="10000"/>
          </a:bodyPr>
          <a:lstStyle/>
          <a:p>
            <a:r>
              <a:rPr lang="en-US" dirty="0"/>
              <a:t>Cold-related injuries include frostbite, hypothermia, muscle sprains and strains, 'snow blindness' and sunburn. </a:t>
            </a:r>
          </a:p>
          <a:p>
            <a:r>
              <a:rPr lang="en-US" dirty="0"/>
              <a:t>However, many of the risks can be reduced with planning, adequate preparation and proper equipment.</a:t>
            </a:r>
          </a:p>
          <a:p>
            <a:pPr lvl="1"/>
            <a:r>
              <a:rPr lang="en-US" dirty="0"/>
              <a:t>Wear appropriate clothing for a snowy environment</a:t>
            </a:r>
          </a:p>
          <a:p>
            <a:pPr lvl="2"/>
            <a:r>
              <a:rPr lang="en-US" dirty="0"/>
              <a:t>Outer layers – water resistant</a:t>
            </a:r>
          </a:p>
          <a:p>
            <a:pPr lvl="2"/>
            <a:r>
              <a:rPr lang="en-US" dirty="0"/>
              <a:t>Inner layers – Synthetic and wicking</a:t>
            </a:r>
          </a:p>
          <a:p>
            <a:pPr lvl="2"/>
            <a:r>
              <a:rPr lang="en-US" dirty="0"/>
              <a:t>Don’t wear cotton</a:t>
            </a:r>
          </a:p>
          <a:p>
            <a:pPr lvl="1"/>
            <a:r>
              <a:rPr lang="en-US" dirty="0"/>
              <a:t>Snow reflects sunlight and it is easy to become sunburned in a snowy environment.</a:t>
            </a:r>
          </a:p>
          <a:p>
            <a:pPr lvl="2"/>
            <a:r>
              <a:rPr lang="en-US" dirty="0"/>
              <a:t>Sunscreen should be applied to any exposed skin.</a:t>
            </a:r>
          </a:p>
          <a:p>
            <a:pPr lvl="2"/>
            <a:r>
              <a:rPr lang="en-US" dirty="0"/>
              <a:t>Eyes can get sun-damaged as well.</a:t>
            </a:r>
          </a:p>
          <a:p>
            <a:pPr lvl="3"/>
            <a:r>
              <a:rPr lang="en-US" dirty="0"/>
              <a:t>Wear polarized lenses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540" y="1325563"/>
            <a:ext cx="4056494" cy="4755735"/>
          </a:xfrm>
          <a:prstGeom prst="rect">
            <a:avLst/>
          </a:prstGeom>
        </p:spPr>
      </p:pic>
    </p:spTree>
    <p:extLst>
      <p:ext uri="{BB962C8B-B14F-4D97-AF65-F5344CB8AC3E}">
        <p14:creationId xmlns:p14="http://schemas.microsoft.com/office/powerpoint/2010/main" val="37362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 Cold Injuries</a:t>
            </a:r>
          </a:p>
        </p:txBody>
      </p:sp>
      <p:sp>
        <p:nvSpPr>
          <p:cNvPr id="3" name="Content Placeholder 2"/>
          <p:cNvSpPr>
            <a:spLocks noGrp="1"/>
          </p:cNvSpPr>
          <p:nvPr>
            <p:ph idx="1"/>
          </p:nvPr>
        </p:nvSpPr>
        <p:spPr>
          <a:xfrm>
            <a:off x="838200" y="1325563"/>
            <a:ext cx="7220484" cy="5186332"/>
          </a:xfrm>
        </p:spPr>
        <p:txBody>
          <a:bodyPr>
            <a:normAutofit fontScale="77500" lnSpcReduction="20000"/>
          </a:bodyPr>
          <a:lstStyle/>
          <a:p>
            <a:pPr marL="230188" lvl="1"/>
            <a:r>
              <a:rPr lang="en-US" sz="2900" dirty="0"/>
              <a:t>Becoming wet increases the risk of hypothermia.</a:t>
            </a:r>
          </a:p>
          <a:p>
            <a:pPr marL="684213" lvl="2"/>
            <a:r>
              <a:rPr lang="en-US" sz="2300" dirty="0"/>
              <a:t>Recognize the signs of hypothermia and know how to treat it.</a:t>
            </a:r>
          </a:p>
          <a:p>
            <a:pPr marL="684213" lvl="2"/>
            <a:r>
              <a:rPr lang="en-US" sz="2300" dirty="0"/>
              <a:t>Take regular breaks to warm up.</a:t>
            </a:r>
          </a:p>
          <a:p>
            <a:pPr marL="684213" lvl="2"/>
            <a:r>
              <a:rPr lang="en-US" sz="2300" dirty="0"/>
              <a:t>Be prepared to change wet/damp clothes or go inside to dry out.</a:t>
            </a:r>
          </a:p>
          <a:p>
            <a:pPr marL="684213" lvl="2"/>
            <a:r>
              <a:rPr lang="en-US" sz="2300" dirty="0"/>
              <a:t>If your feet get wet, seek shelter as soon as you can. The skin tissues of wet, cold feet are in danger of freezing (frostbite). </a:t>
            </a:r>
            <a:endParaRPr lang="en-US" dirty="0"/>
          </a:p>
          <a:p>
            <a:r>
              <a:rPr lang="en-US" dirty="0"/>
              <a:t>Seek shelter and medical attention immediately if you or anyone with you has any of the following symptoms:</a:t>
            </a:r>
          </a:p>
          <a:p>
            <a:pPr lvl="1"/>
            <a:r>
              <a:rPr lang="en-US" dirty="0"/>
              <a:t>Grey or blue facial skin.</a:t>
            </a:r>
          </a:p>
          <a:p>
            <a:pPr lvl="1"/>
            <a:r>
              <a:rPr lang="en-US" dirty="0"/>
              <a:t>Cold, hard and white skin.</a:t>
            </a:r>
          </a:p>
          <a:p>
            <a:pPr lvl="1"/>
            <a:r>
              <a:rPr lang="en-US" dirty="0"/>
              <a:t>Numb patches on the skin.</a:t>
            </a:r>
          </a:p>
          <a:p>
            <a:pPr lvl="1"/>
            <a:r>
              <a:rPr lang="en-US" dirty="0"/>
              <a:t>Swollen and blistering skin.</a:t>
            </a:r>
          </a:p>
          <a:p>
            <a:pPr lvl="1"/>
            <a:r>
              <a:rPr lang="en-US" dirty="0"/>
              <a:t>Uncontrollable shivering, followed by lack of shivering.</a:t>
            </a:r>
          </a:p>
          <a:p>
            <a:pPr lvl="1"/>
            <a:r>
              <a:rPr lang="en-US" dirty="0"/>
              <a:t>Loss of physical coordination.</a:t>
            </a:r>
          </a:p>
          <a:p>
            <a:pPr lvl="1"/>
            <a:r>
              <a:rPr lang="en-US" dirty="0"/>
              <a:t>Speaking difficulties, such as slurring.</a:t>
            </a:r>
          </a:p>
          <a:p>
            <a:pPr lvl="1"/>
            <a:r>
              <a:rPr lang="en-US" dirty="0"/>
              <a:t>Loss of control over the small muscles – for example, the muscles of the fingers.</a:t>
            </a:r>
          </a:p>
          <a:p>
            <a:pPr lvl="1"/>
            <a:r>
              <a:rPr lang="en-US" dirty="0"/>
              <a:t>A strong yearning for sleep.</a:t>
            </a:r>
          </a:p>
          <a:p>
            <a:endParaRPr lang="en-US" dirty="0"/>
          </a:p>
        </p:txBody>
      </p:sp>
      <p:pic>
        <p:nvPicPr>
          <p:cNvPr id="5" name="Picture 4"/>
          <p:cNvPicPr>
            <a:picLocks noChangeAspect="1"/>
          </p:cNvPicPr>
          <p:nvPr/>
        </p:nvPicPr>
        <p:blipFill>
          <a:blip r:embed="rId2"/>
          <a:stretch>
            <a:fillRect/>
          </a:stretch>
        </p:blipFill>
        <p:spPr>
          <a:xfrm>
            <a:off x="8152688" y="1325563"/>
            <a:ext cx="3792884" cy="2528590"/>
          </a:xfrm>
          <a:prstGeom prst="rect">
            <a:avLst/>
          </a:prstGeom>
        </p:spPr>
      </p:pic>
    </p:spTree>
    <p:extLst>
      <p:ext uri="{BB962C8B-B14F-4D97-AF65-F5344CB8AC3E}">
        <p14:creationId xmlns:p14="http://schemas.microsoft.com/office/powerpoint/2010/main" val="236189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1</a:t>
            </a:r>
          </a:p>
        </p:txBody>
      </p:sp>
      <p:sp>
        <p:nvSpPr>
          <p:cNvPr id="3" name="Content Placeholder 2"/>
          <p:cNvSpPr>
            <a:spLocks noGrp="1"/>
          </p:cNvSpPr>
          <p:nvPr>
            <p:ph idx="1"/>
          </p:nvPr>
        </p:nvSpPr>
        <p:spPr>
          <a:xfrm>
            <a:off x="838200" y="1825625"/>
            <a:ext cx="7280305" cy="4351338"/>
          </a:xfrm>
        </p:spPr>
        <p:txBody>
          <a:bodyPr/>
          <a:lstStyle/>
          <a:p>
            <a:pPr marL="0" lvl="0" indent="0">
              <a:buNone/>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solidFill>
                  <a:srgbClr val="C00000"/>
                </a:solidFill>
              </a:rPr>
              <a:t>Discuss first aid and prevention for the types of injuries or illnesses that could occur while participating in snow sports, including hypothermia, frostbite, shock, dehydration, sunburn, </a:t>
            </a:r>
            <a:r>
              <a:rPr lang="en-US" dirty="0" smtClean="0">
                <a:solidFill>
                  <a:srgbClr val="C00000"/>
                </a:solidFill>
              </a:rPr>
              <a:t>concussion, fractures</a:t>
            </a:r>
            <a:r>
              <a:rPr lang="en-US" dirty="0">
                <a:solidFill>
                  <a:srgbClr val="C00000"/>
                </a:solidFill>
              </a:rPr>
              <a:t>,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stretch>
            <a:fillRect/>
          </a:stretch>
        </p:blipFill>
        <p:spPr>
          <a:xfrm>
            <a:off x="8118505" y="1690688"/>
            <a:ext cx="3810532" cy="4639322"/>
          </a:xfrm>
          <a:prstGeom prst="rect">
            <a:avLst/>
          </a:prstGeom>
        </p:spPr>
      </p:pic>
    </p:spTree>
    <p:extLst>
      <p:ext uri="{BB962C8B-B14F-4D97-AF65-F5344CB8AC3E}">
        <p14:creationId xmlns:p14="http://schemas.microsoft.com/office/powerpoint/2010/main" val="350739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2719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31022"/>
            <a:ext cx="11430000" cy="5981700"/>
          </a:xfrm>
          <a:prstGeom prst="rect">
            <a:avLst/>
          </a:prstGeom>
        </p:spPr>
      </p:pic>
      <p:sp>
        <p:nvSpPr>
          <p:cNvPr id="5" name="Title 4"/>
          <p:cNvSpPr txBox="1">
            <a:spLocks/>
          </p:cNvSpPr>
          <p:nvPr/>
        </p:nvSpPr>
        <p:spPr>
          <a:xfrm>
            <a:off x="0" y="239284"/>
            <a:ext cx="12192000"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It is important to recognize the warning signs of hypothermia and treat it promptly.</a:t>
            </a:r>
          </a:p>
        </p:txBody>
      </p:sp>
    </p:spTree>
    <p:extLst>
      <p:ext uri="{BB962C8B-B14F-4D97-AF65-F5344CB8AC3E}">
        <p14:creationId xmlns:p14="http://schemas.microsoft.com/office/powerpoint/2010/main" val="28786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205277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54" y="323727"/>
            <a:ext cx="10331866" cy="5819271"/>
          </a:xfrm>
          <a:prstGeom prst="rect">
            <a:avLst/>
          </a:prstGeom>
        </p:spPr>
      </p:pic>
      <p:sp>
        <p:nvSpPr>
          <p:cNvPr id="7" name="TextBox 6"/>
          <p:cNvSpPr txBox="1"/>
          <p:nvPr/>
        </p:nvSpPr>
        <p:spPr>
          <a:xfrm>
            <a:off x="905854" y="6196605"/>
            <a:ext cx="10331865" cy="523220"/>
          </a:xfrm>
          <a:prstGeom prst="rect">
            <a:avLst/>
          </a:prstGeom>
          <a:noFill/>
        </p:spPr>
        <p:txBody>
          <a:bodyPr wrap="square" rtlCol="0">
            <a:spAutoFit/>
          </a:bodyPr>
          <a:lstStyle/>
          <a:p>
            <a:pPr algn="ctr"/>
            <a:r>
              <a:rPr lang="en-US" sz="2800" dirty="0"/>
              <a:t>A victim is often unaware of frostbite because frozen tissue is numb.</a:t>
            </a:r>
          </a:p>
        </p:txBody>
      </p:sp>
    </p:spTree>
    <p:extLst>
      <p:ext uri="{BB962C8B-B14F-4D97-AF65-F5344CB8AC3E}">
        <p14:creationId xmlns:p14="http://schemas.microsoft.com/office/powerpoint/2010/main" val="263186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879"/>
          </a:xfrm>
        </p:spPr>
        <p:txBody>
          <a:bodyPr/>
          <a:lstStyle/>
          <a:p>
            <a:r>
              <a:rPr lang="en-US" b="1" dirty="0"/>
              <a:t>Snow Sports</a:t>
            </a:r>
          </a:p>
        </p:txBody>
      </p:sp>
      <p:sp>
        <p:nvSpPr>
          <p:cNvPr id="3" name="Content Placeholder 2"/>
          <p:cNvSpPr>
            <a:spLocks noGrp="1"/>
          </p:cNvSpPr>
          <p:nvPr>
            <p:ph idx="1"/>
          </p:nvPr>
        </p:nvSpPr>
        <p:spPr>
          <a:xfrm>
            <a:off x="838200" y="1129004"/>
            <a:ext cx="10515600" cy="5523723"/>
          </a:xfrm>
        </p:spPr>
        <p:txBody>
          <a:bodyPr>
            <a:normAutofit fontScale="85000" lnSpcReduction="20000"/>
          </a:bodyPr>
          <a:lstStyle/>
          <a:p>
            <a:pPr marL="514350" lvl="0" indent="-514350">
              <a:buFont typeface="+mj-lt"/>
              <a:buAutoNum type="arabicPeriod"/>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a:t>
            </a:r>
            <a:r>
              <a:rPr lang="en-US" dirty="0" smtClean="0"/>
              <a:t>concussion, fractures</a:t>
            </a:r>
            <a:r>
              <a:rPr lang="en-US" dirty="0"/>
              <a:t>, bruises, sprains, and strains. Tell how to apply splints.</a:t>
            </a:r>
          </a:p>
          <a:p>
            <a:pPr marL="514350" lvl="0" indent="-514350">
              <a:buFont typeface="+mj-lt"/>
              <a:buAutoNum type="arabicPeriod"/>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p>
          <a:p>
            <a:pPr marL="514350" lvl="0" indent="-514350">
              <a:buFont typeface="+mj-lt"/>
              <a:buAutoNum type="arabicPeriod"/>
            </a:pPr>
            <a:r>
              <a:rPr lang="en-US" dirty="0"/>
              <a:t>Explain the international trail-marking system.</a:t>
            </a:r>
          </a:p>
          <a:p>
            <a:pPr marL="514350" lvl="0" indent="-514350">
              <a:buFont typeface="+mj-lt"/>
              <a:buAutoNum type="arabicPeriod"/>
            </a:pPr>
            <a:r>
              <a:rPr lang="en-US" dirty="0"/>
              <a:t>Discuss the importance of strength, endurance, and flexibility in snow sports. Demonstrate exercises and activities you can do to get fit for the option you choose in requirement 7.</a:t>
            </a:r>
          </a:p>
          <a:p>
            <a:pPr marL="514350" lvl="0" indent="-514350">
              <a:buFont typeface="+mj-lt"/>
              <a:buAutoNum type="arabicPeriod"/>
            </a:pPr>
            <a:r>
              <a:rPr lang="en-US" dirty="0"/>
              <a:t>Present yourself properly clothed and equipped for the option you choose in requirement 7. Discuss how the clothing you have chosen will help keep you warm and protected.</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1341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07895"/>
          </a:xfrm>
        </p:spPr>
        <p:txBody>
          <a:bodyPr/>
          <a:lstStyle/>
          <a:p>
            <a:r>
              <a:rPr lang="en-US" dirty="0"/>
              <a:t>Frostbite Treatment</a:t>
            </a:r>
          </a:p>
        </p:txBody>
      </p:sp>
      <p:sp>
        <p:nvSpPr>
          <p:cNvPr id="3" name="Content Placeholder 2"/>
          <p:cNvSpPr>
            <a:spLocks noGrp="1"/>
          </p:cNvSpPr>
          <p:nvPr>
            <p:ph idx="1"/>
          </p:nvPr>
        </p:nvSpPr>
        <p:spPr>
          <a:xfrm>
            <a:off x="838201" y="794759"/>
            <a:ext cx="6912836" cy="5836777"/>
          </a:xfrm>
        </p:spPr>
        <p:txBody>
          <a:bodyPr>
            <a:normAutofit fontScale="70000" lnSpcReduction="20000"/>
          </a:bodyPr>
          <a:lstStyle/>
          <a:p>
            <a:pPr marL="0" indent="0">
              <a:buNone/>
            </a:pPr>
            <a:r>
              <a:rPr lang="en-US" sz="3100" dirty="0"/>
              <a:t>Gradually warm the affected skin is key to treating frostbite:</a:t>
            </a:r>
          </a:p>
          <a:p>
            <a:pPr marL="514350" indent="-514350">
              <a:buFont typeface="+mj-lt"/>
              <a:buAutoNum type="arabicPeriod"/>
            </a:pPr>
            <a:r>
              <a:rPr lang="en-US" b="1" dirty="0"/>
              <a:t>Protect your skin from further exposure. </a:t>
            </a:r>
            <a:r>
              <a:rPr lang="en-US" dirty="0"/>
              <a:t>If you're outside, warm frostbitten hands by tucking them into your armpits. Protect your face, nose or ears by covering the area with dry, gloved hands. Don't rub the affected area and never rub snow on frostbitten skin.</a:t>
            </a:r>
          </a:p>
          <a:p>
            <a:pPr marL="514350" indent="-514350">
              <a:buFont typeface="+mj-lt"/>
              <a:buAutoNum type="arabicPeriod"/>
            </a:pPr>
            <a:r>
              <a:rPr lang="en-US" b="1" dirty="0"/>
              <a:t>Get out of the cold. </a:t>
            </a:r>
            <a:r>
              <a:rPr lang="en-US" dirty="0"/>
              <a:t>Once you're indoors, remove wet clothes.</a:t>
            </a:r>
          </a:p>
          <a:p>
            <a:pPr marL="514350" indent="-514350">
              <a:buFont typeface="+mj-lt"/>
              <a:buAutoNum type="arabicPeriod"/>
            </a:pPr>
            <a:r>
              <a:rPr lang="en-US" b="1" dirty="0"/>
              <a:t>Gradually warm frostbitten areas. </a:t>
            </a:r>
            <a:r>
              <a:rPr lang="en-US" dirty="0"/>
              <a:t>Put frostbitten hands or feet in warm water — 104 to 107.6 F. Wrap or cover other areas in a warm blanket. Don't use direct heat, such as a stove, heat lamp, fireplace or heating pad, because these can cause burns before you feel them on your numb skin.</a:t>
            </a:r>
          </a:p>
          <a:p>
            <a:pPr marL="514350" indent="-514350">
              <a:buFont typeface="+mj-lt"/>
              <a:buAutoNum type="arabicPeriod"/>
            </a:pPr>
            <a:r>
              <a:rPr lang="en-US" b="1" dirty="0"/>
              <a:t>Don't walk on frostbitten feet or toes if possible. </a:t>
            </a:r>
            <a:r>
              <a:rPr lang="en-US" dirty="0"/>
              <a:t>This further damages the tissue.</a:t>
            </a:r>
          </a:p>
          <a:p>
            <a:pPr marL="514350" indent="-514350">
              <a:buFont typeface="+mj-lt"/>
              <a:buAutoNum type="arabicPeriod"/>
            </a:pPr>
            <a:r>
              <a:rPr lang="en-US" b="1" dirty="0"/>
              <a:t>If there's any chance the affected areas will freeze again, don't thaw them. </a:t>
            </a:r>
            <a:r>
              <a:rPr lang="en-US" dirty="0"/>
              <a:t>If they're already thawed, wrap them up so that they don't become frozen again.</a:t>
            </a:r>
          </a:p>
          <a:p>
            <a:pPr marL="514350" indent="-514350">
              <a:buFont typeface="+mj-lt"/>
              <a:buAutoNum type="arabicPeriod"/>
            </a:pPr>
            <a:r>
              <a:rPr lang="en-US" b="1" dirty="0"/>
              <a:t>Get emergency medical help. </a:t>
            </a:r>
            <a:r>
              <a:rPr lang="en-US" dirty="0"/>
              <a:t>If numbness or sustained pain remains during warming or if blisters develop, seek medical attention.</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181" y="794759"/>
            <a:ext cx="4025369" cy="26491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181" y="3607732"/>
            <a:ext cx="4025369" cy="2196996"/>
          </a:xfrm>
          <a:prstGeom prst="rect">
            <a:avLst/>
          </a:prstGeom>
        </p:spPr>
      </p:pic>
    </p:spTree>
    <p:extLst>
      <p:ext uri="{BB962C8B-B14F-4D97-AF65-F5344CB8AC3E}">
        <p14:creationId xmlns:p14="http://schemas.microsoft.com/office/powerpoint/2010/main" val="3462917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Symptoms of Shock</a:t>
            </a:r>
          </a:p>
        </p:txBody>
      </p:sp>
      <p:sp>
        <p:nvSpPr>
          <p:cNvPr id="10" name="Content Placeholder 9"/>
          <p:cNvSpPr>
            <a:spLocks noGrp="1"/>
          </p:cNvSpPr>
          <p:nvPr>
            <p:ph idx="1"/>
          </p:nvPr>
        </p:nvSpPr>
        <p:spPr/>
        <p:txBody>
          <a:bodyPr>
            <a:normAutofit fontScale="92500" lnSpcReduction="20000"/>
          </a:bodyPr>
          <a:lstStyle/>
          <a:p>
            <a:r>
              <a:rPr lang="en-US" dirty="0"/>
              <a:t>Shallow and quick breathing.</a:t>
            </a:r>
          </a:p>
          <a:p>
            <a:r>
              <a:rPr lang="en-US" dirty="0"/>
              <a:t>Excessive sweating.</a:t>
            </a:r>
          </a:p>
          <a:p>
            <a:r>
              <a:rPr lang="en-US" dirty="0"/>
              <a:t>Low blood pressure.</a:t>
            </a:r>
          </a:p>
          <a:p>
            <a:r>
              <a:rPr lang="en-US" dirty="0"/>
              <a:t>Experiencing weakness and confusion.</a:t>
            </a:r>
          </a:p>
          <a:p>
            <a:r>
              <a:rPr lang="en-US" dirty="0"/>
              <a:t>Skin feeling clammy and cold.</a:t>
            </a:r>
          </a:p>
          <a:p>
            <a:r>
              <a:rPr lang="en-US" dirty="0"/>
              <a:t>Feeling anxious.</a:t>
            </a:r>
          </a:p>
          <a:p>
            <a:r>
              <a:rPr lang="en-US" dirty="0"/>
              <a:t>Low temperature.</a:t>
            </a:r>
          </a:p>
          <a:p>
            <a:r>
              <a:rPr lang="en-US" dirty="0"/>
              <a:t>Nausea and/or vomiting.</a:t>
            </a:r>
          </a:p>
          <a:p>
            <a:r>
              <a:rPr lang="en-US" dirty="0"/>
              <a:t>Passing out.</a:t>
            </a:r>
          </a:p>
          <a:p>
            <a:r>
              <a:rPr lang="en-US" dirty="0"/>
              <a:t>Rapid pulse.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547" y="1825625"/>
            <a:ext cx="5222231" cy="4414526"/>
          </a:xfrm>
          <a:prstGeom prst="rect">
            <a:avLst/>
          </a:prstGeom>
        </p:spPr>
      </p:pic>
    </p:spTree>
    <p:extLst>
      <p:ext uri="{BB962C8B-B14F-4D97-AF65-F5344CB8AC3E}">
        <p14:creationId xmlns:p14="http://schemas.microsoft.com/office/powerpoint/2010/main" val="64783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Shock Treatment</a:t>
            </a:r>
          </a:p>
        </p:txBody>
      </p:sp>
      <p:sp>
        <p:nvSpPr>
          <p:cNvPr id="4" name="Content Placeholder 3"/>
          <p:cNvSpPr>
            <a:spLocks noGrp="1"/>
          </p:cNvSpPr>
          <p:nvPr>
            <p:ph idx="1"/>
          </p:nvPr>
        </p:nvSpPr>
        <p:spPr>
          <a:xfrm>
            <a:off x="838200" y="1325564"/>
            <a:ext cx="6853015" cy="5254698"/>
          </a:xfrm>
        </p:spPr>
        <p:txBody>
          <a:bodyPr>
            <a:normAutofit fontScale="77500" lnSpcReduction="20000"/>
          </a:bodyPr>
          <a:lstStyle/>
          <a:p>
            <a:pPr marL="514350" indent="-514350">
              <a:buFont typeface="+mj-lt"/>
              <a:buAutoNum type="arabicPeriod"/>
            </a:pPr>
            <a:r>
              <a:rPr lang="en-US" b="1" dirty="0"/>
              <a:t>Call 911</a:t>
            </a:r>
          </a:p>
          <a:p>
            <a:pPr marL="514350" indent="-514350">
              <a:buFont typeface="+mj-lt"/>
              <a:buAutoNum type="arabicPeriod"/>
            </a:pPr>
            <a:r>
              <a:rPr lang="en-US" b="1" dirty="0"/>
              <a:t>Lay the Person Down, if Possible</a:t>
            </a:r>
          </a:p>
          <a:p>
            <a:pPr lvl="1">
              <a:buFont typeface="Courier New" panose="02070309020205020404" pitchFamily="49" charset="0"/>
              <a:buChar char="o"/>
            </a:pPr>
            <a:r>
              <a:rPr lang="en-US" dirty="0"/>
              <a:t>Elevate the person's feet about 12 inches unless head, neck, or back is injured or you suspect broken hip or leg bones.</a:t>
            </a:r>
          </a:p>
          <a:p>
            <a:pPr lvl="1">
              <a:buFont typeface="Courier New" panose="02070309020205020404" pitchFamily="49" charset="0"/>
              <a:buChar char="o"/>
            </a:pPr>
            <a:r>
              <a:rPr lang="en-US" dirty="0"/>
              <a:t>Do not raise the person's head.</a:t>
            </a:r>
          </a:p>
          <a:p>
            <a:pPr lvl="1">
              <a:buFont typeface="Courier New" panose="02070309020205020404" pitchFamily="49" charset="0"/>
              <a:buChar char="o"/>
            </a:pPr>
            <a:r>
              <a:rPr lang="en-US" dirty="0"/>
              <a:t>Turn the person on side if they are vomiting or bleeding from the mouth.</a:t>
            </a:r>
          </a:p>
          <a:p>
            <a:pPr marL="514350" indent="-514350">
              <a:buFont typeface="+mj-lt"/>
              <a:buAutoNum type="arabicPeriod"/>
            </a:pPr>
            <a:r>
              <a:rPr lang="en-US" b="1" dirty="0"/>
              <a:t>Begin CPR, if Necessary</a:t>
            </a:r>
          </a:p>
          <a:p>
            <a:pPr lvl="1">
              <a:buFont typeface="Courier New" panose="02070309020205020404" pitchFamily="49" charset="0"/>
              <a:buChar char="o"/>
            </a:pPr>
            <a:r>
              <a:rPr lang="en-US" dirty="0"/>
              <a:t>If the person is not breathing or breathing seems dangerously weak:</a:t>
            </a:r>
          </a:p>
          <a:p>
            <a:pPr lvl="1">
              <a:buFont typeface="Courier New" panose="02070309020205020404" pitchFamily="49" charset="0"/>
              <a:buChar char="o"/>
            </a:pPr>
            <a:r>
              <a:rPr lang="en-US" dirty="0"/>
              <a:t>Continue CPR until help arrives or the person wakes up.</a:t>
            </a:r>
          </a:p>
          <a:p>
            <a:pPr marL="514350" indent="-514350">
              <a:buFont typeface="+mj-lt"/>
              <a:buAutoNum type="arabicPeriod"/>
            </a:pPr>
            <a:r>
              <a:rPr lang="en-US" b="1" dirty="0"/>
              <a:t>Treat Obvious Injuries</a:t>
            </a:r>
          </a:p>
          <a:p>
            <a:pPr marL="514350" indent="-514350">
              <a:buFont typeface="+mj-lt"/>
              <a:buAutoNum type="arabicPeriod"/>
            </a:pPr>
            <a:r>
              <a:rPr lang="en-US" b="1" dirty="0"/>
              <a:t>Keep Person Warm and Comfortable</a:t>
            </a:r>
          </a:p>
          <a:p>
            <a:pPr lvl="1">
              <a:buFont typeface="Courier New" panose="02070309020205020404" pitchFamily="49" charset="0"/>
              <a:buChar char="o"/>
            </a:pPr>
            <a:r>
              <a:rPr lang="en-US" dirty="0"/>
              <a:t>Loosen restrictive clothing.</a:t>
            </a:r>
          </a:p>
          <a:p>
            <a:pPr lvl="1">
              <a:buFont typeface="Courier New" panose="02070309020205020404" pitchFamily="49" charset="0"/>
              <a:buChar char="o"/>
            </a:pPr>
            <a:r>
              <a:rPr lang="en-US" dirty="0"/>
              <a:t>Cover with a coat or blanket.</a:t>
            </a:r>
          </a:p>
          <a:p>
            <a:pPr lvl="1">
              <a:buFont typeface="Courier New" panose="02070309020205020404" pitchFamily="49" charset="0"/>
              <a:buChar char="o"/>
            </a:pPr>
            <a:r>
              <a:rPr lang="en-US" dirty="0"/>
              <a:t>Keep the person still. Do not move the person unless there is danger.</a:t>
            </a:r>
          </a:p>
          <a:p>
            <a:pPr lvl="1">
              <a:buFont typeface="Courier New" panose="02070309020205020404" pitchFamily="49" charset="0"/>
              <a:buChar char="o"/>
            </a:pPr>
            <a:r>
              <a:rPr lang="en-US" dirty="0"/>
              <a:t>Reassure the person.</a:t>
            </a:r>
          </a:p>
          <a:p>
            <a:pPr lvl="1">
              <a:buFont typeface="Courier New" panose="02070309020205020404" pitchFamily="49" charset="0"/>
              <a:buChar char="o"/>
            </a:pPr>
            <a:r>
              <a:rPr lang="en-US" dirty="0"/>
              <a:t>Do not give anything to eat or drink.</a:t>
            </a:r>
          </a:p>
          <a:p>
            <a:pPr marL="342900" lvl="0" indent="-34290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endParaRPr lang="en-US" dirty="0"/>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405" y="1403430"/>
            <a:ext cx="4129147" cy="4129147"/>
          </a:xfrm>
          <a:prstGeom prst="rect">
            <a:avLst/>
          </a:prstGeom>
        </p:spPr>
      </p:pic>
    </p:spTree>
    <p:extLst>
      <p:ext uri="{BB962C8B-B14F-4D97-AF65-F5344CB8AC3E}">
        <p14:creationId xmlns:p14="http://schemas.microsoft.com/office/powerpoint/2010/main" val="396752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2039" y="0"/>
            <a:ext cx="6887921" cy="6858000"/>
          </a:xfrm>
          <a:prstGeom prst="rect">
            <a:avLst/>
          </a:prstGeom>
        </p:spPr>
      </p:pic>
    </p:spTree>
    <p:extLst>
      <p:ext uri="{BB962C8B-B14F-4D97-AF65-F5344CB8AC3E}">
        <p14:creationId xmlns:p14="http://schemas.microsoft.com/office/powerpoint/2010/main" val="79097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1242"/>
          </a:xfrm>
        </p:spPr>
        <p:txBody>
          <a:bodyPr>
            <a:normAutofit fontScale="90000"/>
          </a:bodyPr>
          <a:lstStyle/>
          <a:p>
            <a:r>
              <a:rPr lang="en-US" dirty="0"/>
              <a:t>Dehydration Treatment</a:t>
            </a:r>
          </a:p>
        </p:txBody>
      </p:sp>
      <p:sp>
        <p:nvSpPr>
          <p:cNvPr id="3" name="Content Placeholder 2"/>
          <p:cNvSpPr>
            <a:spLocks noGrp="1"/>
          </p:cNvSpPr>
          <p:nvPr>
            <p:ph idx="1"/>
          </p:nvPr>
        </p:nvSpPr>
        <p:spPr>
          <a:xfrm>
            <a:off x="838200" y="1156996"/>
            <a:ext cx="6083893" cy="5019967"/>
          </a:xfrm>
        </p:spPr>
        <p:txBody>
          <a:bodyPr>
            <a:normAutofit/>
          </a:bodyPr>
          <a:lstStyle/>
          <a:p>
            <a:r>
              <a:rPr lang="en-US" dirty="0"/>
              <a:t>If you become mildly to moderately dehydrated while working outside or exercising:</a:t>
            </a:r>
          </a:p>
          <a:p>
            <a:pPr lvl="1">
              <a:buFont typeface="Courier New" panose="02070309020205020404" pitchFamily="49" charset="0"/>
              <a:buChar char="o"/>
            </a:pPr>
            <a:r>
              <a:rPr lang="en-US" dirty="0"/>
              <a:t>Stop your activity and rest.</a:t>
            </a:r>
          </a:p>
          <a:p>
            <a:pPr lvl="1">
              <a:buFont typeface="Courier New" panose="02070309020205020404" pitchFamily="49" charset="0"/>
              <a:buChar char="o"/>
            </a:pPr>
            <a:r>
              <a:rPr lang="en-US" dirty="0"/>
              <a:t>Get out of direct sunlight and lie down in a cool spot, such as in the shade or an air-conditioned area.</a:t>
            </a:r>
          </a:p>
          <a:p>
            <a:pPr lvl="1">
              <a:buFont typeface="Courier New" panose="02070309020205020404" pitchFamily="49" charset="0"/>
              <a:buChar char="o"/>
            </a:pPr>
            <a:r>
              <a:rPr lang="en-US" dirty="0"/>
              <a:t>Prop up your feet.</a:t>
            </a:r>
          </a:p>
          <a:p>
            <a:pPr lvl="1">
              <a:buFont typeface="Courier New" panose="02070309020205020404" pitchFamily="49" charset="0"/>
              <a:buChar char="o"/>
            </a:pPr>
            <a:r>
              <a:rPr lang="en-US" dirty="0"/>
              <a:t>Take off any extra clothes.</a:t>
            </a:r>
          </a:p>
          <a:p>
            <a:pPr lvl="1">
              <a:buFont typeface="Courier New" panose="02070309020205020404" pitchFamily="49" charset="0"/>
              <a:buChar char="o"/>
            </a:pPr>
            <a:r>
              <a:rPr lang="en-US" dirty="0"/>
              <a:t>Drink a rehydration drink, water, juice, or sports drink to replace fluids and minerals. </a:t>
            </a:r>
          </a:p>
        </p:txBody>
      </p:sp>
      <p:pic>
        <p:nvPicPr>
          <p:cNvPr id="5" name="Picture 4"/>
          <p:cNvPicPr>
            <a:picLocks noChangeAspect="1"/>
          </p:cNvPicPr>
          <p:nvPr/>
        </p:nvPicPr>
        <p:blipFill>
          <a:blip r:embed="rId2"/>
          <a:stretch>
            <a:fillRect/>
          </a:stretch>
        </p:blipFill>
        <p:spPr>
          <a:xfrm>
            <a:off x="7187012" y="1156996"/>
            <a:ext cx="4623987" cy="3082658"/>
          </a:xfrm>
          <a:prstGeom prst="rect">
            <a:avLst/>
          </a:prstGeom>
        </p:spPr>
      </p:pic>
    </p:spTree>
    <p:extLst>
      <p:ext uri="{BB962C8B-B14F-4D97-AF65-F5344CB8AC3E}">
        <p14:creationId xmlns:p14="http://schemas.microsoft.com/office/powerpoint/2010/main" val="69360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Sunburn</a:t>
            </a:r>
          </a:p>
        </p:txBody>
      </p:sp>
      <p:sp>
        <p:nvSpPr>
          <p:cNvPr id="3" name="Content Placeholder 2"/>
          <p:cNvSpPr>
            <a:spLocks noGrp="1"/>
          </p:cNvSpPr>
          <p:nvPr>
            <p:ph sz="half" idx="1"/>
          </p:nvPr>
        </p:nvSpPr>
        <p:spPr>
          <a:xfrm>
            <a:off x="838199" y="1825625"/>
            <a:ext cx="6831563" cy="4797366"/>
          </a:xfrm>
        </p:spPr>
        <p:txBody>
          <a:bodyPr>
            <a:normAutofit lnSpcReduction="10000"/>
          </a:bodyPr>
          <a:lstStyle/>
          <a:p>
            <a:r>
              <a:rPr lang="en-US" dirty="0"/>
              <a:t>When you get a sunburn, your skin turns red and hurts. </a:t>
            </a:r>
          </a:p>
          <a:p>
            <a:r>
              <a:rPr lang="en-US" dirty="0"/>
              <a:t>If the burn is severe, you can develop swelling and sunburn blisters. </a:t>
            </a:r>
          </a:p>
          <a:p>
            <a:r>
              <a:rPr lang="en-US" dirty="0"/>
              <a:t>You may even feel like you have the flu -- feverish, with chills, nausea, headache, and weakness. </a:t>
            </a:r>
          </a:p>
          <a:p>
            <a:r>
              <a:rPr lang="en-US" dirty="0"/>
              <a:t>Prevention is the key.</a:t>
            </a:r>
          </a:p>
          <a:p>
            <a:pPr lvl="1">
              <a:buFont typeface="Courier New" panose="02070309020205020404" pitchFamily="49" charset="0"/>
              <a:buChar char="o"/>
            </a:pPr>
            <a:r>
              <a:rPr lang="en-US" dirty="0"/>
              <a:t>It is important to wear sunblock when in the sun, such as at the beach or when skiing. </a:t>
            </a:r>
          </a:p>
          <a:p>
            <a:pPr lvl="1">
              <a:buFont typeface="Courier New" panose="02070309020205020404" pitchFamily="49" charset="0"/>
              <a:buChar char="o"/>
            </a:pPr>
            <a:r>
              <a:rPr lang="en-US" dirty="0"/>
              <a:t>Keep it with you so it can be reapplied throughout the day.</a:t>
            </a:r>
          </a:p>
          <a:p>
            <a:pPr lvl="1"/>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72728" y="1825625"/>
            <a:ext cx="2870594" cy="4003723"/>
          </a:xfrm>
        </p:spPr>
      </p:pic>
    </p:spTree>
    <p:extLst>
      <p:ext uri="{BB962C8B-B14F-4D97-AF65-F5344CB8AC3E}">
        <p14:creationId xmlns:p14="http://schemas.microsoft.com/office/powerpoint/2010/main" val="289685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Concussion</a:t>
            </a:r>
            <a:endParaRPr lang="en-US" dirty="0"/>
          </a:p>
        </p:txBody>
      </p:sp>
      <p:sp>
        <p:nvSpPr>
          <p:cNvPr id="3" name="Content Placeholder 2"/>
          <p:cNvSpPr>
            <a:spLocks noGrp="1"/>
          </p:cNvSpPr>
          <p:nvPr>
            <p:ph sz="half" idx="1"/>
          </p:nvPr>
        </p:nvSpPr>
        <p:spPr>
          <a:xfrm>
            <a:off x="838200" y="1825624"/>
            <a:ext cx="6186444" cy="4583721"/>
          </a:xfrm>
        </p:spPr>
        <p:txBody>
          <a:bodyPr>
            <a:normAutofit/>
          </a:bodyPr>
          <a:lstStyle/>
          <a:p>
            <a:pPr marL="514350" indent="-514350">
              <a:buFont typeface="+mj-lt"/>
              <a:buAutoNum type="arabicPeriod"/>
            </a:pPr>
            <a:r>
              <a:rPr lang="en-US" dirty="0"/>
              <a:t>Immediately stop the activity.</a:t>
            </a:r>
          </a:p>
          <a:p>
            <a:pPr marL="514350" indent="-514350">
              <a:buFont typeface="+mj-lt"/>
              <a:buAutoNum type="arabicPeriod"/>
            </a:pPr>
            <a:r>
              <a:rPr lang="en-US" dirty="0"/>
              <a:t>Monitor the person for changes in symptoms</a:t>
            </a:r>
            <a:r>
              <a:rPr lang="en-US" dirty="0" smtClean="0"/>
              <a:t>.</a:t>
            </a:r>
          </a:p>
          <a:p>
            <a:pPr marL="971550" lvl="1" indent="-514350">
              <a:buFont typeface="+mj-lt"/>
              <a:buAutoNum type="alphaLcPeriod"/>
            </a:pPr>
            <a:r>
              <a:rPr lang="en-US" dirty="0" smtClean="0"/>
              <a:t>Symptoms can </a:t>
            </a:r>
            <a:r>
              <a:rPr lang="en-US" dirty="0"/>
              <a:t>include headaches and trouble with concentration, memory, balance, mood and sleep.</a:t>
            </a:r>
          </a:p>
          <a:p>
            <a:pPr marL="514350" indent="-514350">
              <a:buFont typeface="+mj-lt"/>
              <a:buAutoNum type="arabicPeriod"/>
            </a:pPr>
            <a:r>
              <a:rPr lang="en-US" dirty="0"/>
              <a:t>Keep them calm and quiet.</a:t>
            </a:r>
          </a:p>
          <a:p>
            <a:pPr marL="514350" indent="-514350">
              <a:buFont typeface="+mj-lt"/>
              <a:buAutoNum type="arabicPeriod"/>
            </a:pPr>
            <a:r>
              <a:rPr lang="en-US" dirty="0"/>
              <a:t>Seek medical evaluation if symptoms persist or worsen.</a:t>
            </a:r>
            <a:endParaRPr lang="en-US" dirty="0"/>
          </a:p>
        </p:txBody>
      </p:sp>
      <p:pic>
        <p:nvPicPr>
          <p:cNvPr id="7"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5567"/>
          <a:stretch/>
        </p:blipFill>
        <p:spPr>
          <a:xfrm>
            <a:off x="7024643" y="1690688"/>
            <a:ext cx="4805586" cy="3630447"/>
          </a:xfrm>
          <a:prstGeom prst="rect">
            <a:avLst/>
          </a:prstGeom>
        </p:spPr>
      </p:pic>
    </p:spTree>
    <p:extLst>
      <p:ext uri="{BB962C8B-B14F-4D97-AF65-F5344CB8AC3E}">
        <p14:creationId xmlns:p14="http://schemas.microsoft.com/office/powerpoint/2010/main" val="3137028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931830"/>
          </a:xfrm>
        </p:spPr>
        <p:txBody>
          <a:bodyPr/>
          <a:lstStyle/>
          <a:p>
            <a:r>
              <a:rPr lang="en-US" dirty="0"/>
              <a:t>Fractures</a:t>
            </a:r>
          </a:p>
        </p:txBody>
      </p:sp>
      <p:sp>
        <p:nvSpPr>
          <p:cNvPr id="5" name="Content Placeholder 4"/>
          <p:cNvSpPr>
            <a:spLocks noGrp="1"/>
          </p:cNvSpPr>
          <p:nvPr>
            <p:ph sz="half" idx="1"/>
          </p:nvPr>
        </p:nvSpPr>
        <p:spPr>
          <a:xfrm>
            <a:off x="838199" y="1296956"/>
            <a:ext cx="6402355" cy="4880007"/>
          </a:xfrm>
        </p:spPr>
        <p:txBody>
          <a:bodyPr>
            <a:normAutofit/>
          </a:bodyPr>
          <a:lstStyle/>
          <a:p>
            <a:r>
              <a:rPr lang="en-US" dirty="0"/>
              <a:t>Symptoms of fractures:</a:t>
            </a:r>
          </a:p>
          <a:p>
            <a:pPr lvl="1"/>
            <a:r>
              <a:rPr lang="en-US" dirty="0"/>
              <a:t>Look for </a:t>
            </a:r>
            <a:r>
              <a:rPr lang="en-US" b="1" dirty="0"/>
              <a:t>DOTS</a:t>
            </a:r>
            <a:endParaRPr lang="en-US" dirty="0"/>
          </a:p>
          <a:p>
            <a:pPr lvl="2">
              <a:buFont typeface="Courier New" panose="02070309020205020404" pitchFamily="49" charset="0"/>
              <a:buChar char="o"/>
            </a:pPr>
            <a:r>
              <a:rPr lang="en-US" b="1" dirty="0"/>
              <a:t>D</a:t>
            </a:r>
            <a:r>
              <a:rPr lang="en-US" dirty="0"/>
              <a:t>	Deformity – abnormal twist of limb</a:t>
            </a:r>
          </a:p>
          <a:p>
            <a:pPr lvl="2">
              <a:buFont typeface="Courier New" panose="02070309020205020404" pitchFamily="49" charset="0"/>
              <a:buChar char="o"/>
            </a:pPr>
            <a:r>
              <a:rPr lang="en-US" b="1" dirty="0"/>
              <a:t>O</a:t>
            </a:r>
            <a:r>
              <a:rPr lang="en-US" dirty="0"/>
              <a:t>	Open Wounds	</a:t>
            </a:r>
          </a:p>
          <a:p>
            <a:pPr lvl="2">
              <a:buFont typeface="Courier New" panose="02070309020205020404" pitchFamily="49" charset="0"/>
              <a:buChar char="o"/>
            </a:pPr>
            <a:r>
              <a:rPr lang="en-US" b="1" dirty="0"/>
              <a:t>T</a:t>
            </a:r>
            <a:r>
              <a:rPr lang="en-US" dirty="0"/>
              <a:t>	Tenderness on applying pressure	</a:t>
            </a:r>
          </a:p>
          <a:p>
            <a:pPr lvl="2">
              <a:buFont typeface="Courier New" panose="02070309020205020404" pitchFamily="49" charset="0"/>
              <a:buChar char="o"/>
            </a:pPr>
            <a:r>
              <a:rPr lang="en-US" b="1" dirty="0"/>
              <a:t>S</a:t>
            </a:r>
            <a:r>
              <a:rPr lang="en-US" dirty="0"/>
              <a:t>	Swelling/Severe pain</a:t>
            </a:r>
          </a:p>
        </p:txBody>
      </p:sp>
      <p:pic>
        <p:nvPicPr>
          <p:cNvPr id="3" name="Content Placeholder 2"/>
          <p:cNvPicPr>
            <a:picLocks noGrp="1" noChangeAspect="1"/>
          </p:cNvPicPr>
          <p:nvPr>
            <p:ph sz="half" idx="2"/>
          </p:nvPr>
        </p:nvPicPr>
        <p:blipFill>
          <a:blip r:embed="rId2"/>
          <a:stretch>
            <a:fillRect/>
          </a:stretch>
        </p:blipFill>
        <p:spPr>
          <a:xfrm>
            <a:off x="7184680" y="1296956"/>
            <a:ext cx="4169120" cy="4351338"/>
          </a:xfrm>
          <a:prstGeom prst="rect">
            <a:avLst/>
          </a:prstGeom>
        </p:spPr>
      </p:pic>
    </p:spTree>
    <p:extLst>
      <p:ext uri="{BB962C8B-B14F-4D97-AF65-F5344CB8AC3E}">
        <p14:creationId xmlns:p14="http://schemas.microsoft.com/office/powerpoint/2010/main" val="1141706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699333" cy="5032375"/>
          </a:xfrm>
        </p:spPr>
        <p:txBody>
          <a:bodyPr>
            <a:normAutofit/>
          </a:bodyPr>
          <a:lstStyle/>
          <a:p>
            <a:r>
              <a:rPr lang="en-US" b="1" dirty="0"/>
              <a:t>Broken Bones (Fractures) </a:t>
            </a:r>
            <a:r>
              <a:rPr lang="en-US" b="1" dirty="0" smtClean="0"/>
              <a:t>– Closed</a:t>
            </a:r>
            <a:endParaRPr lang="en-US" dirty="0"/>
          </a:p>
          <a:p>
            <a:pPr lvl="1"/>
            <a:r>
              <a:rPr lang="en-US" dirty="0"/>
              <a:t>This is when the bone is broken but does not cut through the skin</a:t>
            </a:r>
          </a:p>
          <a:p>
            <a:r>
              <a:rPr lang="en-US" b="1" dirty="0"/>
              <a:t>First-Aid</a:t>
            </a:r>
            <a:endParaRPr lang="en-US" dirty="0"/>
          </a:p>
          <a:p>
            <a:pPr lvl="1"/>
            <a:r>
              <a:rPr lang="en-US" dirty="0"/>
              <a:t>Call 911</a:t>
            </a:r>
          </a:p>
          <a:p>
            <a:pPr lvl="1"/>
            <a:r>
              <a:rPr lang="en-US" dirty="0"/>
              <a:t>Treat hurry cases as needed</a:t>
            </a:r>
          </a:p>
          <a:p>
            <a:pPr lvl="1"/>
            <a:r>
              <a:rPr lang="en-US" dirty="0"/>
              <a:t>Avoid moving the affected extremity</a:t>
            </a:r>
          </a:p>
          <a:p>
            <a:endParaRPr lang="en-US" dirty="0"/>
          </a:p>
        </p:txBody>
      </p:sp>
      <p:pic>
        <p:nvPicPr>
          <p:cNvPr id="4" name="Picture 3"/>
          <p:cNvPicPr>
            <a:picLocks noChangeAspect="1"/>
          </p:cNvPicPr>
          <p:nvPr/>
        </p:nvPicPr>
        <p:blipFill>
          <a:blip r:embed="rId2"/>
          <a:stretch>
            <a:fillRect/>
          </a:stretch>
        </p:blipFill>
        <p:spPr>
          <a:xfrm>
            <a:off x="6537533" y="1825624"/>
            <a:ext cx="5496692" cy="3791479"/>
          </a:xfrm>
          <a:prstGeom prst="rect">
            <a:avLst/>
          </a:prstGeom>
        </p:spPr>
      </p:pic>
    </p:spTree>
    <p:extLst>
      <p:ext uri="{BB962C8B-B14F-4D97-AF65-F5344CB8AC3E}">
        <p14:creationId xmlns:p14="http://schemas.microsoft.com/office/powerpoint/2010/main" val="3437060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500482" cy="4814457"/>
          </a:xfrm>
        </p:spPr>
        <p:txBody>
          <a:bodyPr/>
          <a:lstStyle/>
          <a:p>
            <a:r>
              <a:rPr lang="en-US" b="1" dirty="0"/>
              <a:t>Broken Bones (Fractures) </a:t>
            </a:r>
            <a:r>
              <a:rPr lang="en-US" b="1" dirty="0" smtClean="0"/>
              <a:t>– Open</a:t>
            </a:r>
            <a:endParaRPr lang="en-US" dirty="0"/>
          </a:p>
          <a:p>
            <a:pPr lvl="1"/>
            <a:r>
              <a:rPr lang="en-US" dirty="0"/>
              <a:t>This is when the bone is broken AND cuts through the skin</a:t>
            </a:r>
          </a:p>
          <a:p>
            <a:pPr lvl="1"/>
            <a:r>
              <a:rPr lang="en-US" dirty="0"/>
              <a:t>Bone is at high risk of infection</a:t>
            </a:r>
          </a:p>
          <a:p>
            <a:r>
              <a:rPr lang="en-US" b="1" dirty="0"/>
              <a:t>First-Aid</a:t>
            </a:r>
            <a:endParaRPr lang="en-US" dirty="0"/>
          </a:p>
          <a:p>
            <a:pPr lvl="1"/>
            <a:r>
              <a:rPr lang="en-US" dirty="0"/>
              <a:t>Call 911</a:t>
            </a:r>
          </a:p>
          <a:p>
            <a:pPr lvl="1"/>
            <a:r>
              <a:rPr lang="en-US" dirty="0"/>
              <a:t>Treat hurry cases as needed</a:t>
            </a:r>
          </a:p>
          <a:p>
            <a:pPr lvl="1"/>
            <a:r>
              <a:rPr lang="en-US" dirty="0"/>
              <a:t>Control bleeding by placing sterile gauze around the wound</a:t>
            </a:r>
          </a:p>
          <a:p>
            <a:pPr lvl="1"/>
            <a:r>
              <a:rPr lang="en-US" dirty="0"/>
              <a:t>Avoid moving the affected extremity</a:t>
            </a:r>
          </a:p>
          <a:p>
            <a:endParaRPr lang="en-US" dirty="0"/>
          </a:p>
        </p:txBody>
      </p:sp>
      <p:pic>
        <p:nvPicPr>
          <p:cNvPr id="4" name="Picture 3"/>
          <p:cNvPicPr>
            <a:picLocks noChangeAspect="1"/>
          </p:cNvPicPr>
          <p:nvPr/>
        </p:nvPicPr>
        <p:blipFill>
          <a:blip r:embed="rId2"/>
          <a:stretch>
            <a:fillRect/>
          </a:stretch>
        </p:blipFill>
        <p:spPr>
          <a:xfrm>
            <a:off x="6338682" y="1969096"/>
            <a:ext cx="5496692" cy="3791479"/>
          </a:xfrm>
          <a:prstGeom prst="rect">
            <a:avLst/>
          </a:prstGeom>
        </p:spPr>
      </p:pic>
    </p:spTree>
    <p:extLst>
      <p:ext uri="{BB962C8B-B14F-4D97-AF65-F5344CB8AC3E}">
        <p14:creationId xmlns:p14="http://schemas.microsoft.com/office/powerpoint/2010/main" val="66184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7556"/>
          </a:xfrm>
        </p:spPr>
        <p:txBody>
          <a:bodyPr/>
          <a:lstStyle/>
          <a:p>
            <a:r>
              <a:rPr lang="en-US" b="1" dirty="0"/>
              <a:t>Snow Sports</a:t>
            </a:r>
          </a:p>
        </p:txBody>
      </p:sp>
      <p:sp>
        <p:nvSpPr>
          <p:cNvPr id="3" name="Content Placeholder 2"/>
          <p:cNvSpPr>
            <a:spLocks noGrp="1"/>
          </p:cNvSpPr>
          <p:nvPr>
            <p:ph idx="1"/>
          </p:nvPr>
        </p:nvSpPr>
        <p:spPr>
          <a:xfrm>
            <a:off x="838200" y="1252151"/>
            <a:ext cx="10515600" cy="4924812"/>
          </a:xfrm>
        </p:spPr>
        <p:txBody>
          <a:bodyPr/>
          <a:lstStyle/>
          <a:p>
            <a:pPr marL="514350" lvl="0" indent="-514350">
              <a:buFont typeface="+mj-lt"/>
              <a:buAutoNum type="arabicPeriod" startAt="6"/>
            </a:pPr>
            <a:r>
              <a:rPr lang="en-US" sz="2400" dirty="0"/>
              <a:t>Do EACH of the following:</a:t>
            </a:r>
          </a:p>
          <a:p>
            <a:pPr marL="914400" lvl="1" indent="-457200">
              <a:buFont typeface="+mj-lt"/>
              <a:buAutoNum type="alphaLcPeriod"/>
            </a:pPr>
            <a:r>
              <a:rPr lang="en-US" sz="2000" dirty="0"/>
              <a:t>Tell the meaning of the Your Responsibility Code for skiers, snow-boarders, and </a:t>
            </a:r>
            <a:r>
              <a:rPr lang="en-US" sz="2000" dirty="0" err="1"/>
              <a:t>snowshoers</a:t>
            </a:r>
            <a:r>
              <a:rPr lang="en-US" sz="2000" dirty="0"/>
              <a:t>. Explain why each rider must follow this code.</a:t>
            </a:r>
          </a:p>
          <a:p>
            <a:pPr marL="914400" lvl="1" indent="-457200">
              <a:buFont typeface="+mj-lt"/>
              <a:buAutoNum type="alphaLcPeriod"/>
            </a:pPr>
            <a:r>
              <a:rPr lang="en-US" sz="2000" dirty="0"/>
              <a:t>Explain the Smart Style safety program. Tell why it is important and how it applies to participants at snow sport venues in terrain parks and pipes.</a:t>
            </a:r>
          </a:p>
          <a:p>
            <a:pPr marL="914400" lvl="1" indent="-457200">
              <a:buFont typeface="+mj-lt"/>
              <a:buAutoNum type="alphaLcPeriod"/>
            </a:pPr>
            <a:r>
              <a:rPr lang="en-US" sz="2000" dirty="0"/>
              <a:t>Explain the precautions pertaining to avalanche safety, including the responsibility of individuals regarding avalanche safety.</a:t>
            </a:r>
          </a:p>
          <a:p>
            <a:pPr marL="514350" lvl="0" indent="-514350">
              <a:buFont typeface="+mj-lt"/>
              <a:buAutoNum type="arabicPeriod" startAt="6"/>
            </a:pPr>
            <a:r>
              <a:rPr lang="en-US" sz="2400" dirty="0"/>
              <a:t>Complete ALL of the requirements for ONE of the following options: downhill (Alpine) skiing OR cross-country (Nordic) OR </a:t>
            </a:r>
            <a:r>
              <a:rPr lang="en-US" sz="2400" dirty="0">
                <a:solidFill>
                  <a:srgbClr val="C00000"/>
                </a:solidFill>
              </a:rPr>
              <a:t>snowboarding** </a:t>
            </a:r>
            <a:r>
              <a:rPr lang="en-US" sz="2400" dirty="0"/>
              <a:t>OR snowshoeing.</a:t>
            </a:r>
          </a:p>
          <a:p>
            <a:pPr marL="0" lvl="0" indent="0">
              <a:buNone/>
            </a:pPr>
            <a:r>
              <a:rPr lang="en-US" sz="2000" dirty="0">
                <a:solidFill>
                  <a:srgbClr val="C00000"/>
                </a:solidFill>
              </a:rPr>
              <a:t>**This presentation </a:t>
            </a:r>
            <a:r>
              <a:rPr lang="en-US" sz="2000" dirty="0" smtClean="0">
                <a:solidFill>
                  <a:srgbClr val="C00000"/>
                </a:solidFill>
              </a:rPr>
              <a:t>addresses </a:t>
            </a:r>
            <a:r>
              <a:rPr lang="en-US" sz="2000" dirty="0">
                <a:solidFill>
                  <a:srgbClr val="C00000"/>
                </a:solidFill>
              </a:rPr>
              <a:t>the snowboarding requirements.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296056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Applying Splints</a:t>
            </a:r>
          </a:p>
        </p:txBody>
      </p:sp>
      <p:sp>
        <p:nvSpPr>
          <p:cNvPr id="3" name="Content Placeholder 2"/>
          <p:cNvSpPr>
            <a:spLocks noGrp="1"/>
          </p:cNvSpPr>
          <p:nvPr>
            <p:ph idx="1"/>
          </p:nvPr>
        </p:nvSpPr>
        <p:spPr>
          <a:xfrm>
            <a:off x="838199" y="1153682"/>
            <a:ext cx="10725685" cy="5212935"/>
          </a:xfrm>
        </p:spPr>
        <p:txBody>
          <a:bodyPr>
            <a:normAutofit fontScale="92500" lnSpcReduction="10000"/>
          </a:bodyPr>
          <a:lstStyle/>
          <a:p>
            <a:r>
              <a:rPr lang="en-US" b="1" dirty="0"/>
              <a:t>Broken Bones (Fractures) </a:t>
            </a:r>
            <a:r>
              <a:rPr lang="en-US" b="1" dirty="0" smtClean="0"/>
              <a:t>– Splinting </a:t>
            </a:r>
            <a:endParaRPr lang="en-US" b="1" dirty="0"/>
          </a:p>
          <a:p>
            <a:pPr lvl="1">
              <a:buFont typeface="Courier New" panose="02070309020205020404" pitchFamily="49" charset="0"/>
              <a:buChar char="o"/>
            </a:pPr>
            <a:r>
              <a:rPr lang="en-US" dirty="0"/>
              <a:t>It is best to allow medical providers to stabilize and transport someone with a broken bone to the hospital</a:t>
            </a:r>
          </a:p>
          <a:p>
            <a:pPr lvl="1">
              <a:buFont typeface="Courier New" panose="02070309020205020404" pitchFamily="49" charset="0"/>
              <a:buChar char="o"/>
            </a:pPr>
            <a:r>
              <a:rPr lang="en-US" dirty="0"/>
              <a:t>If trained medical staff is not available and the victim must be moved, you may need to splint the fracture.</a:t>
            </a:r>
          </a:p>
          <a:p>
            <a:pPr lvl="1">
              <a:buFont typeface="Courier New" panose="02070309020205020404" pitchFamily="49" charset="0"/>
              <a:buChar char="o"/>
            </a:pPr>
            <a:r>
              <a:rPr lang="en-US" dirty="0"/>
              <a:t>Goal of splinting is to reduce further damage by reducing movement</a:t>
            </a:r>
          </a:p>
          <a:p>
            <a:r>
              <a:rPr lang="en-US" b="1" dirty="0"/>
              <a:t>Applying a Splint</a:t>
            </a:r>
          </a:p>
          <a:p>
            <a:pPr marL="971550" lvl="1" indent="-514350">
              <a:buFont typeface="+mj-lt"/>
              <a:buAutoNum type="arabicPeriod"/>
            </a:pPr>
            <a:r>
              <a:rPr lang="en-US" dirty="0"/>
              <a:t>Find a rigid straight object that is longer than the bone and joint that you are going to support. You are going to be using this as the splint.</a:t>
            </a:r>
          </a:p>
          <a:p>
            <a:pPr marL="971550" lvl="1" indent="-514350">
              <a:buFont typeface="+mj-lt"/>
              <a:buAutoNum type="arabicPeriod"/>
            </a:pPr>
            <a:r>
              <a:rPr lang="en-US" dirty="0"/>
              <a:t>Cover any broken skin with a sterile cloth. Pad the splint with softer materials such as cloth.</a:t>
            </a:r>
          </a:p>
          <a:p>
            <a:pPr marL="971550" lvl="1" indent="-514350">
              <a:buFont typeface="+mj-lt"/>
              <a:buAutoNum type="arabicPeriod"/>
            </a:pPr>
            <a:r>
              <a:rPr lang="en-US" dirty="0"/>
              <a:t>Tie the splint to the injured limb using tape or rope. Make sure the splint is tight but not so tight that it cuts of blood circulation of the victim. Make sure the splint is applied in a way that prevents the limb from further movement or strain.</a:t>
            </a:r>
          </a:p>
          <a:p>
            <a:pPr marL="971550" lvl="1" indent="-514350">
              <a:buFont typeface="+mj-lt"/>
              <a:buAutoNum type="arabicPeriod"/>
            </a:pPr>
            <a:r>
              <a:rPr lang="en-US" dirty="0"/>
              <a:t>If available, place an ice bag over the splinted break area. Do not place it directly on the skin or wound but cover it with cloth.</a:t>
            </a:r>
          </a:p>
          <a:p>
            <a:endParaRPr lang="en-US" dirty="0"/>
          </a:p>
        </p:txBody>
      </p:sp>
    </p:spTree>
    <p:extLst>
      <p:ext uri="{BB962C8B-B14F-4D97-AF65-F5344CB8AC3E}">
        <p14:creationId xmlns:p14="http://schemas.microsoft.com/office/powerpoint/2010/main" val="85994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Upper </a:t>
            </a:r>
            <a:r>
              <a:rPr lang="en-US" dirty="0"/>
              <a:t>Leg</a:t>
            </a:r>
          </a:p>
        </p:txBody>
      </p:sp>
      <p:pic>
        <p:nvPicPr>
          <p:cNvPr id="4" name="Picture 3"/>
          <p:cNvPicPr>
            <a:picLocks noChangeAspect="1"/>
          </p:cNvPicPr>
          <p:nvPr/>
        </p:nvPicPr>
        <p:blipFill rotWithShape="1">
          <a:blip r:embed="rId2"/>
          <a:srcRect t="14813"/>
          <a:stretch/>
        </p:blipFill>
        <p:spPr>
          <a:xfrm>
            <a:off x="679390" y="2446798"/>
            <a:ext cx="10833219" cy="3865102"/>
          </a:xfrm>
          <a:prstGeom prst="rect">
            <a:avLst/>
          </a:prstGeom>
        </p:spPr>
      </p:pic>
    </p:spTree>
    <p:extLst>
      <p:ext uri="{BB962C8B-B14F-4D97-AF65-F5344CB8AC3E}">
        <p14:creationId xmlns:p14="http://schemas.microsoft.com/office/powerpoint/2010/main" val="2920045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Lower </a:t>
            </a:r>
            <a:r>
              <a:rPr lang="en-US" dirty="0"/>
              <a:t>Leg or Ankle</a:t>
            </a:r>
          </a:p>
        </p:txBody>
      </p:sp>
      <p:pic>
        <p:nvPicPr>
          <p:cNvPr id="4" name="Picture 3"/>
          <p:cNvPicPr>
            <a:picLocks noChangeAspect="1"/>
          </p:cNvPicPr>
          <p:nvPr/>
        </p:nvPicPr>
        <p:blipFill>
          <a:blip r:embed="rId2"/>
          <a:stretch>
            <a:fillRect/>
          </a:stretch>
        </p:blipFill>
        <p:spPr>
          <a:xfrm>
            <a:off x="687936" y="2526602"/>
            <a:ext cx="10816127" cy="2537817"/>
          </a:xfrm>
          <a:prstGeom prst="rect">
            <a:avLst/>
          </a:prstGeom>
        </p:spPr>
      </p:pic>
    </p:spTree>
    <p:extLst>
      <p:ext uri="{BB962C8B-B14F-4D97-AF65-F5344CB8AC3E}">
        <p14:creationId xmlns:p14="http://schemas.microsoft.com/office/powerpoint/2010/main" val="3181667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a:t>
            </a:r>
            <a:r>
              <a:rPr lang="en-US" dirty="0" smtClean="0"/>
              <a:t>– Forearm </a:t>
            </a:r>
            <a:r>
              <a:rPr lang="en-US" dirty="0"/>
              <a:t>or Hand </a:t>
            </a:r>
          </a:p>
        </p:txBody>
      </p:sp>
      <p:pic>
        <p:nvPicPr>
          <p:cNvPr id="4" name="Picture 3"/>
          <p:cNvPicPr>
            <a:picLocks noChangeAspect="1"/>
          </p:cNvPicPr>
          <p:nvPr/>
        </p:nvPicPr>
        <p:blipFill>
          <a:blip r:embed="rId2"/>
          <a:stretch>
            <a:fillRect/>
          </a:stretch>
        </p:blipFill>
        <p:spPr>
          <a:xfrm>
            <a:off x="1190068" y="2447075"/>
            <a:ext cx="5745673" cy="3729888"/>
          </a:xfrm>
          <a:prstGeom prst="rect">
            <a:avLst/>
          </a:prstGeom>
        </p:spPr>
      </p:pic>
      <p:pic>
        <p:nvPicPr>
          <p:cNvPr id="5" name="Picture 4"/>
          <p:cNvPicPr>
            <a:picLocks noChangeAspect="1"/>
          </p:cNvPicPr>
          <p:nvPr/>
        </p:nvPicPr>
        <p:blipFill>
          <a:blip r:embed="rId3"/>
          <a:stretch>
            <a:fillRect/>
          </a:stretch>
        </p:blipFill>
        <p:spPr>
          <a:xfrm>
            <a:off x="7162621" y="504202"/>
            <a:ext cx="3964298" cy="5672761"/>
          </a:xfrm>
          <a:prstGeom prst="rect">
            <a:avLst/>
          </a:prstGeom>
        </p:spPr>
      </p:pic>
    </p:spTree>
    <p:extLst>
      <p:ext uri="{BB962C8B-B14F-4D97-AF65-F5344CB8AC3E}">
        <p14:creationId xmlns:p14="http://schemas.microsoft.com/office/powerpoint/2010/main" val="3658215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Immobilizing a Shoulder Injury</a:t>
            </a:r>
          </a:p>
        </p:txBody>
      </p:sp>
      <p:pic>
        <p:nvPicPr>
          <p:cNvPr id="4" name="Picture 3"/>
          <p:cNvPicPr>
            <a:picLocks noChangeAspect="1"/>
          </p:cNvPicPr>
          <p:nvPr/>
        </p:nvPicPr>
        <p:blipFill>
          <a:blip r:embed="rId2"/>
          <a:stretch>
            <a:fillRect/>
          </a:stretch>
        </p:blipFill>
        <p:spPr>
          <a:xfrm>
            <a:off x="1192138" y="2440574"/>
            <a:ext cx="9807723" cy="3989225"/>
          </a:xfrm>
          <a:prstGeom prst="rect">
            <a:avLst/>
          </a:prstGeom>
        </p:spPr>
      </p:pic>
    </p:spTree>
    <p:extLst>
      <p:ext uri="{BB962C8B-B14F-4D97-AF65-F5344CB8AC3E}">
        <p14:creationId xmlns:p14="http://schemas.microsoft.com/office/powerpoint/2010/main" val="4284141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Bruises</a:t>
            </a:r>
          </a:p>
        </p:txBody>
      </p:sp>
      <p:sp>
        <p:nvSpPr>
          <p:cNvPr id="6" name="Content Placeholder 5"/>
          <p:cNvSpPr>
            <a:spLocks noGrp="1"/>
          </p:cNvSpPr>
          <p:nvPr>
            <p:ph sz="half" idx="1"/>
          </p:nvPr>
        </p:nvSpPr>
        <p:spPr>
          <a:xfrm>
            <a:off x="838200" y="1408922"/>
            <a:ext cx="5833188" cy="4768041"/>
          </a:xfrm>
        </p:spPr>
        <p:txBody>
          <a:bodyPr>
            <a:normAutofit fontScale="92500" lnSpcReduction="20000"/>
          </a:bodyPr>
          <a:lstStyle/>
          <a:p>
            <a:r>
              <a:rPr lang="en-US" dirty="0"/>
              <a:t>Symptoms of a bruise:</a:t>
            </a:r>
          </a:p>
          <a:p>
            <a:pPr lvl="1">
              <a:buFont typeface="Courier New" panose="02070309020205020404" pitchFamily="49" charset="0"/>
              <a:buChar char="o"/>
            </a:pPr>
            <a:r>
              <a:rPr lang="en-US" dirty="0"/>
              <a:t>Discoloration of the skin.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Tightness in the affected muscle or stiffness in the affected joint.</a:t>
            </a:r>
          </a:p>
          <a:p>
            <a:r>
              <a:rPr lang="en-US" dirty="0"/>
              <a:t>Treatment for bruising:</a:t>
            </a:r>
          </a:p>
          <a:p>
            <a:pPr lvl="1">
              <a:buFont typeface="Courier New" panose="02070309020205020404" pitchFamily="49" charset="0"/>
              <a:buChar char="o"/>
            </a:pPr>
            <a:r>
              <a:rPr lang="en-US" dirty="0"/>
              <a:t>Ice the area on and off for the first 24-48 hours.</a:t>
            </a:r>
          </a:p>
          <a:p>
            <a:pPr lvl="1">
              <a:buFont typeface="Courier New" panose="02070309020205020404" pitchFamily="49" charset="0"/>
              <a:buChar char="o"/>
            </a:pPr>
            <a:r>
              <a:rPr lang="en-US" dirty="0"/>
              <a:t>Apply ice for about 15 minutes at a time, and always put something like a towel or wash cloth between the ice and your skin.</a:t>
            </a:r>
          </a:p>
          <a:p>
            <a:pPr lvl="1">
              <a:buFont typeface="Courier New" panose="02070309020205020404" pitchFamily="49" charset="0"/>
              <a:buChar char="o"/>
            </a:pPr>
            <a:r>
              <a:rPr lang="en-US" dirty="0"/>
              <a:t>Rest the affected area.</a:t>
            </a:r>
          </a:p>
          <a:p>
            <a:pPr lvl="1">
              <a:buFont typeface="Courier New" panose="02070309020205020404" pitchFamily="49" charset="0"/>
              <a:buChar char="o"/>
            </a:pPr>
            <a:r>
              <a:rPr lang="en-US" dirty="0"/>
              <a:t>If possible, elevate the affected area.</a:t>
            </a:r>
          </a:p>
          <a:p>
            <a:pPr lvl="1">
              <a:buFont typeface="Courier New" panose="02070309020205020404" pitchFamily="49" charset="0"/>
              <a:buChar char="o"/>
            </a:pPr>
            <a:r>
              <a:rPr lang="en-US" dirty="0"/>
              <a:t>For pain, take acetaminophen (Tylenol). Avoid aspirin or ibuprofen (Advil, Motrin), which</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45294" y="1408922"/>
            <a:ext cx="4535897" cy="2373786"/>
          </a:xfrm>
        </p:spPr>
      </p:pic>
    </p:spTree>
    <p:extLst>
      <p:ext uri="{BB962C8B-B14F-4D97-AF65-F5344CB8AC3E}">
        <p14:creationId xmlns:p14="http://schemas.microsoft.com/office/powerpoint/2010/main" val="3534125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Sprains and Strains</a:t>
            </a:r>
          </a:p>
        </p:txBody>
      </p:sp>
      <p:sp>
        <p:nvSpPr>
          <p:cNvPr id="3" name="Content Placeholder 2"/>
          <p:cNvSpPr>
            <a:spLocks noGrp="1"/>
          </p:cNvSpPr>
          <p:nvPr>
            <p:ph idx="1"/>
          </p:nvPr>
        </p:nvSpPr>
        <p:spPr>
          <a:xfrm>
            <a:off x="838200" y="1825625"/>
            <a:ext cx="4971331" cy="4351338"/>
          </a:xfrm>
        </p:spPr>
        <p:txBody>
          <a:bodyPr/>
          <a:lstStyle/>
          <a:p>
            <a:r>
              <a:rPr lang="en-US" dirty="0"/>
              <a:t>Symptoms:</a:t>
            </a:r>
          </a:p>
          <a:p>
            <a:pPr lvl="1">
              <a:buFont typeface="Courier New" panose="02070309020205020404" pitchFamily="49" charset="0"/>
              <a:buChar char="o"/>
            </a:pPr>
            <a:r>
              <a:rPr lang="en-US" dirty="0"/>
              <a:t>Joint pain or muscle pain.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Joint stiffness.</a:t>
            </a:r>
          </a:p>
          <a:p>
            <a:pPr lvl="1">
              <a:buFont typeface="Courier New" panose="02070309020205020404" pitchFamily="49" charset="0"/>
              <a:buChar char="o"/>
            </a:pPr>
            <a:r>
              <a:rPr lang="en-US" dirty="0"/>
              <a:t>Discoloration of the skin, especially bruising.</a:t>
            </a:r>
          </a:p>
          <a:p>
            <a:pPr lvl="1">
              <a:buFont typeface="Courier New" panose="02070309020205020404" pitchFamily="49" charset="0"/>
              <a:buChar char="o"/>
            </a:pPr>
            <a:endParaRPr lang="en-US" dirty="0"/>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596" y="1825625"/>
            <a:ext cx="6382469" cy="4351338"/>
          </a:xfrm>
          <a:prstGeom prst="rect">
            <a:avLst/>
          </a:prstGeom>
        </p:spPr>
      </p:pic>
    </p:spTree>
    <p:extLst>
      <p:ext uri="{BB962C8B-B14F-4D97-AF65-F5344CB8AC3E}">
        <p14:creationId xmlns:p14="http://schemas.microsoft.com/office/powerpoint/2010/main" val="2764571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3" y="0"/>
            <a:ext cx="10515600" cy="1325563"/>
          </a:xfrm>
        </p:spPr>
        <p:txBody>
          <a:bodyPr/>
          <a:lstStyle/>
          <a:p>
            <a:r>
              <a:rPr lang="en-US" dirty="0"/>
              <a:t>Sprains and Strains</a:t>
            </a:r>
          </a:p>
        </p:txBody>
      </p:sp>
      <p:sp>
        <p:nvSpPr>
          <p:cNvPr id="3" name="Content Placeholder 2"/>
          <p:cNvSpPr>
            <a:spLocks noGrp="1"/>
          </p:cNvSpPr>
          <p:nvPr>
            <p:ph idx="1"/>
          </p:nvPr>
        </p:nvSpPr>
        <p:spPr>
          <a:xfrm>
            <a:off x="829773" y="1325563"/>
            <a:ext cx="10515600" cy="621396"/>
          </a:xfrm>
        </p:spPr>
        <p:txBody>
          <a:bodyPr>
            <a:normAutofit/>
          </a:bodyPr>
          <a:lstStyle/>
          <a:p>
            <a:r>
              <a:rPr lang="en-US" sz="3600" dirty="0"/>
              <a:t>Treatment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03" y="1946959"/>
            <a:ext cx="11018140" cy="4655164"/>
          </a:xfrm>
          <a:prstGeom prst="rect">
            <a:avLst/>
          </a:prstGeom>
        </p:spPr>
      </p:pic>
    </p:spTree>
    <p:extLst>
      <p:ext uri="{BB962C8B-B14F-4D97-AF65-F5344CB8AC3E}">
        <p14:creationId xmlns:p14="http://schemas.microsoft.com/office/powerpoint/2010/main" val="115609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Wrap an Ankle</a:t>
            </a:r>
          </a:p>
        </p:txBody>
      </p:sp>
      <p:pic>
        <p:nvPicPr>
          <p:cNvPr id="4" name="7O5mGnfN3bA"/>
          <p:cNvPicPr>
            <a:picLocks noGrp="1" noRot="1" noChangeAspect="1"/>
          </p:cNvPicPr>
          <p:nvPr>
            <p:ph idx="1"/>
            <a:videoFile r:link="rId1"/>
          </p:nvPr>
        </p:nvPicPr>
        <p:blipFill>
          <a:blip r:embed="rId3"/>
          <a:stretch>
            <a:fillRect/>
          </a:stretch>
        </p:blipFill>
        <p:spPr>
          <a:xfrm>
            <a:off x="2523305" y="1690688"/>
            <a:ext cx="7188515" cy="4043540"/>
          </a:xfrm>
          <a:prstGeom prst="rect">
            <a:avLst/>
          </a:prstGeom>
        </p:spPr>
      </p:pic>
      <p:sp>
        <p:nvSpPr>
          <p:cNvPr id="3" name="TextBox 2"/>
          <p:cNvSpPr txBox="1"/>
          <p:nvPr/>
        </p:nvSpPr>
        <p:spPr>
          <a:xfrm>
            <a:off x="2523305" y="5734228"/>
            <a:ext cx="7188515" cy="369332"/>
          </a:xfrm>
          <a:prstGeom prst="rect">
            <a:avLst/>
          </a:prstGeom>
          <a:noFill/>
        </p:spPr>
        <p:txBody>
          <a:bodyPr wrap="square" rtlCol="0">
            <a:spAutoFit/>
          </a:bodyPr>
          <a:lstStyle/>
          <a:p>
            <a:pPr algn="ctr"/>
            <a:r>
              <a:rPr lang="en-US" dirty="0"/>
              <a:t>Click on the above video to learn how to wrap an ankle.</a:t>
            </a:r>
          </a:p>
        </p:txBody>
      </p:sp>
    </p:spTree>
    <p:extLst>
      <p:ext uri="{BB962C8B-B14F-4D97-AF65-F5344CB8AC3E}">
        <p14:creationId xmlns:p14="http://schemas.microsoft.com/office/powerpoint/2010/main" val="347358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Wrap a Knee</a:t>
            </a:r>
          </a:p>
        </p:txBody>
      </p:sp>
      <p:pic>
        <p:nvPicPr>
          <p:cNvPr id="4" name="K8MIkul6L74"/>
          <p:cNvPicPr>
            <a:picLocks noGrp="1" noRot="1" noChangeAspect="1"/>
          </p:cNvPicPr>
          <p:nvPr>
            <p:ph idx="1"/>
            <a:videoFile r:link="rId1"/>
          </p:nvPr>
        </p:nvPicPr>
        <p:blipFill>
          <a:blip r:embed="rId3"/>
          <a:stretch>
            <a:fillRect/>
          </a:stretch>
        </p:blipFill>
        <p:spPr>
          <a:xfrm>
            <a:off x="2502968" y="1690688"/>
            <a:ext cx="7186064" cy="4042161"/>
          </a:xfrm>
          <a:prstGeom prst="rect">
            <a:avLst/>
          </a:prstGeom>
        </p:spPr>
      </p:pic>
      <p:sp>
        <p:nvSpPr>
          <p:cNvPr id="5" name="TextBox 4"/>
          <p:cNvSpPr txBox="1"/>
          <p:nvPr/>
        </p:nvSpPr>
        <p:spPr>
          <a:xfrm>
            <a:off x="2523305" y="5734228"/>
            <a:ext cx="7188515" cy="369332"/>
          </a:xfrm>
          <a:prstGeom prst="rect">
            <a:avLst/>
          </a:prstGeom>
          <a:noFill/>
        </p:spPr>
        <p:txBody>
          <a:bodyPr wrap="square" rtlCol="0">
            <a:spAutoFit/>
          </a:bodyPr>
          <a:lstStyle/>
          <a:p>
            <a:pPr algn="ctr"/>
            <a:r>
              <a:rPr lang="en-US" dirty="0"/>
              <a:t>Click on the above video to learn how to wrap a knee.</a:t>
            </a:r>
          </a:p>
        </p:txBody>
      </p:sp>
    </p:spTree>
    <p:extLst>
      <p:ext uri="{BB962C8B-B14F-4D97-AF65-F5344CB8AC3E}">
        <p14:creationId xmlns:p14="http://schemas.microsoft.com/office/powerpoint/2010/main" val="205006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2270"/>
          </a:xfrm>
        </p:spPr>
        <p:txBody>
          <a:bodyPr/>
          <a:lstStyle/>
          <a:p>
            <a:r>
              <a:rPr lang="en-US" b="1" dirty="0"/>
              <a:t>Snow Sports</a:t>
            </a:r>
          </a:p>
        </p:txBody>
      </p:sp>
      <p:sp>
        <p:nvSpPr>
          <p:cNvPr id="3" name="Content Placeholder 2"/>
          <p:cNvSpPr>
            <a:spLocks noGrp="1"/>
          </p:cNvSpPr>
          <p:nvPr>
            <p:ph idx="1"/>
          </p:nvPr>
        </p:nvSpPr>
        <p:spPr>
          <a:xfrm>
            <a:off x="838200" y="1087396"/>
            <a:ext cx="10515600" cy="5634680"/>
          </a:xfrm>
        </p:spPr>
        <p:txBody>
          <a:bodyPr>
            <a:normAutofit fontScale="85000" lnSpcReduction="20000"/>
          </a:bodyPr>
          <a:lstStyle/>
          <a:p>
            <a:pPr marL="514350" indent="-514350">
              <a:buFont typeface="+mj-lt"/>
              <a:buAutoNum type="arabicPeriod" startAt="7"/>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a:p>
            <a:pPr lvl="2"/>
            <a:endParaRPr lang="en-US" dirty="0"/>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57355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2</a:t>
            </a:r>
          </a:p>
        </p:txBody>
      </p:sp>
      <p:sp>
        <p:nvSpPr>
          <p:cNvPr id="3" name="Content Placeholder 2"/>
          <p:cNvSpPr>
            <a:spLocks noGrp="1"/>
          </p:cNvSpPr>
          <p:nvPr>
            <p:ph idx="1"/>
          </p:nvPr>
        </p:nvSpPr>
        <p:spPr>
          <a:xfrm>
            <a:off x="838200" y="1825625"/>
            <a:ext cx="6989748" cy="4351338"/>
          </a:xfrm>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948" y="1348009"/>
            <a:ext cx="3556341" cy="4317853"/>
          </a:xfrm>
          <a:prstGeom prst="rect">
            <a:avLst/>
          </a:prstGeom>
        </p:spPr>
      </p:pic>
    </p:spTree>
    <p:extLst>
      <p:ext uri="{BB962C8B-B14F-4D97-AF65-F5344CB8AC3E}">
        <p14:creationId xmlns:p14="http://schemas.microsoft.com/office/powerpoint/2010/main" val="3465497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Prepared for Accidents and Injuries</a:t>
            </a:r>
          </a:p>
        </p:txBody>
      </p:sp>
      <p:sp>
        <p:nvSpPr>
          <p:cNvPr id="3" name="Content Placeholder 2"/>
          <p:cNvSpPr>
            <a:spLocks noGrp="1"/>
          </p:cNvSpPr>
          <p:nvPr>
            <p:ph idx="1"/>
          </p:nvPr>
        </p:nvSpPr>
        <p:spPr/>
        <p:txBody>
          <a:bodyPr>
            <a:normAutofit fontScale="92500" lnSpcReduction="20000"/>
          </a:bodyPr>
          <a:lstStyle/>
          <a:p>
            <a:r>
              <a:rPr lang="en-US" dirty="0"/>
              <a:t>Accidents can happen at any time and in any location on the slopes and there may not be a ski patrol available immediately. </a:t>
            </a:r>
          </a:p>
          <a:p>
            <a:r>
              <a:rPr lang="en-US" dirty="0"/>
              <a:t>Being prepared to provide first aid ensures that immediate care can be given to the injured person, potentially preventing further complications or worsening of their condition.</a:t>
            </a:r>
          </a:p>
          <a:p>
            <a:r>
              <a:rPr lang="en-US" dirty="0"/>
              <a:t>The remote and often challenging terrain of snow sports locations can make it difficult for emergency medical services to reach the injured person quickly. By having the knowledge and skills to administer first aid, snow sport participants can provide immediate assistance until professional help arrives.</a:t>
            </a:r>
          </a:p>
          <a:p>
            <a:r>
              <a:rPr lang="en-US" dirty="0"/>
              <a:t>Providing first aid can help to alleviate pain and discomfort for the injured person, providing them with some comfort and reassurance during a stressful situation.</a:t>
            </a:r>
          </a:p>
          <a:p>
            <a:endParaRPr lang="en-US" dirty="0"/>
          </a:p>
        </p:txBody>
      </p:sp>
    </p:spTree>
    <p:extLst>
      <p:ext uri="{BB962C8B-B14F-4D97-AF65-F5344CB8AC3E}">
        <p14:creationId xmlns:p14="http://schemas.microsoft.com/office/powerpoint/2010/main" val="967497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2</a:t>
            </a:r>
          </a:p>
        </p:txBody>
      </p:sp>
      <p:sp>
        <p:nvSpPr>
          <p:cNvPr id="3" name="Content Placeholder 2"/>
          <p:cNvSpPr>
            <a:spLocks noGrp="1"/>
          </p:cNvSpPr>
          <p:nvPr>
            <p:ph idx="1"/>
          </p:nvPr>
        </p:nvSpPr>
        <p:spPr>
          <a:xfrm>
            <a:off x="838200" y="1825625"/>
            <a:ext cx="6972656" cy="4351338"/>
          </a:xfrm>
        </p:spPr>
        <p:txBody>
          <a:bodyPr/>
          <a:lstStyle/>
          <a:p>
            <a:pPr marL="0" lvl="0" indent="0">
              <a:buNone/>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solidFill>
                  <a:srgbClr val="C00000"/>
                </a:solidFill>
              </a:rPr>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296" y="1134158"/>
            <a:ext cx="3606800" cy="4965700"/>
          </a:xfrm>
          <a:prstGeom prst="rect">
            <a:avLst/>
          </a:prstGeom>
        </p:spPr>
      </p:pic>
    </p:spTree>
    <p:extLst>
      <p:ext uri="{BB962C8B-B14F-4D97-AF65-F5344CB8AC3E}">
        <p14:creationId xmlns:p14="http://schemas.microsoft.com/office/powerpoint/2010/main" val="3427810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1830"/>
          </a:xfrm>
        </p:spPr>
        <p:txBody>
          <a:bodyPr/>
          <a:lstStyle/>
          <a:p>
            <a:r>
              <a:rPr lang="en-US" dirty="0"/>
              <a:t>How to </a:t>
            </a:r>
            <a:r>
              <a:rPr lang="en-US" dirty="0" smtClean="0"/>
              <a:t>Report </a:t>
            </a:r>
            <a:r>
              <a:rPr lang="en-US" dirty="0"/>
              <a:t>an </a:t>
            </a:r>
            <a:r>
              <a:rPr lang="en-US" dirty="0" smtClean="0"/>
              <a:t>Accident </a:t>
            </a:r>
            <a:r>
              <a:rPr lang="en-US" dirty="0"/>
              <a:t>to the </a:t>
            </a:r>
            <a:r>
              <a:rPr lang="en-US" dirty="0" smtClean="0"/>
              <a:t>Ski Patrol</a:t>
            </a:r>
            <a:endParaRPr lang="en-US" dirty="0"/>
          </a:p>
        </p:txBody>
      </p:sp>
      <p:sp>
        <p:nvSpPr>
          <p:cNvPr id="3" name="Content Placeholder 2"/>
          <p:cNvSpPr>
            <a:spLocks noGrp="1"/>
          </p:cNvSpPr>
          <p:nvPr>
            <p:ph sz="half" idx="1"/>
          </p:nvPr>
        </p:nvSpPr>
        <p:spPr>
          <a:xfrm>
            <a:off x="838199" y="1296956"/>
            <a:ext cx="5366657" cy="4880007"/>
          </a:xfrm>
        </p:spPr>
        <p:txBody>
          <a:bodyPr>
            <a:normAutofit fontScale="85000" lnSpcReduction="20000"/>
          </a:bodyPr>
          <a:lstStyle/>
          <a:p>
            <a:pPr marL="514350" indent="-514350">
              <a:buFont typeface="+mj-lt"/>
              <a:buAutoNum type="arabicPeriod"/>
            </a:pPr>
            <a:r>
              <a:rPr lang="en-US" dirty="0"/>
              <a:t>Use a cell phone or ask for help from nearby skiers. Cross ski poles.</a:t>
            </a:r>
          </a:p>
          <a:p>
            <a:pPr marL="514350" indent="-514350">
              <a:buFont typeface="+mj-lt"/>
              <a:buAutoNum type="arabicPeriod"/>
            </a:pPr>
            <a:r>
              <a:rPr lang="en-US" dirty="0"/>
              <a:t>Nature of the </a:t>
            </a:r>
            <a:r>
              <a:rPr lang="en-US" dirty="0" smtClean="0"/>
              <a:t>emergency.</a:t>
            </a:r>
            <a:endParaRPr lang="en-US" dirty="0"/>
          </a:p>
          <a:p>
            <a:pPr marL="514350" indent="-514350">
              <a:buFont typeface="+mj-lt"/>
              <a:buAutoNum type="arabicPeriod"/>
            </a:pPr>
            <a:r>
              <a:rPr lang="en-US" dirty="0"/>
              <a:t>Location of the </a:t>
            </a:r>
            <a:r>
              <a:rPr lang="en-US" dirty="0" smtClean="0"/>
              <a:t>emergency.</a:t>
            </a:r>
            <a:endParaRPr lang="en-US" dirty="0"/>
          </a:p>
          <a:p>
            <a:pPr marL="514350" indent="-514350">
              <a:buFont typeface="+mj-lt"/>
              <a:buAutoNum type="arabicPeriod"/>
            </a:pPr>
            <a:r>
              <a:rPr lang="en-US" dirty="0"/>
              <a:t>If calling from a phone, phone number where you are calling </a:t>
            </a:r>
            <a:r>
              <a:rPr lang="en-US" dirty="0" smtClean="0"/>
              <a:t>from.</a:t>
            </a:r>
            <a:endParaRPr lang="en-US" dirty="0"/>
          </a:p>
          <a:p>
            <a:pPr marL="514350" indent="-514350">
              <a:buFont typeface="+mj-lt"/>
              <a:buAutoNum type="arabicPeriod"/>
            </a:pPr>
            <a:r>
              <a:rPr lang="en-US" dirty="0"/>
              <a:t>Remain calm, speak clearly and answer all </a:t>
            </a:r>
            <a:r>
              <a:rPr lang="en-US" dirty="0" smtClean="0"/>
              <a:t>questions.</a:t>
            </a:r>
            <a:endParaRPr lang="en-US" dirty="0"/>
          </a:p>
          <a:p>
            <a:pPr marL="514350" indent="-514350">
              <a:buFont typeface="+mj-lt"/>
              <a:buAutoNum type="arabicPeriod"/>
            </a:pPr>
            <a:r>
              <a:rPr lang="en-US" dirty="0"/>
              <a:t>After reporting the accident, it is essential to stay with the injured person until help arrives, unless instructed otherwise by the ski patrol or emergency personnel. This ensures that the injured person receives the necessary care and support during the waiting period.</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5360"/>
          <a:stretch/>
        </p:blipFill>
        <p:spPr>
          <a:xfrm>
            <a:off x="6517433" y="1377373"/>
            <a:ext cx="4940559" cy="3294888"/>
          </a:xfrm>
        </p:spPr>
      </p:pic>
    </p:spTree>
    <p:extLst>
      <p:ext uri="{BB962C8B-B14F-4D97-AF65-F5344CB8AC3E}">
        <p14:creationId xmlns:p14="http://schemas.microsoft.com/office/powerpoint/2010/main" val="1993067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3</a:t>
            </a:r>
          </a:p>
        </p:txBody>
      </p:sp>
      <p:sp>
        <p:nvSpPr>
          <p:cNvPr id="3" name="Content Placeholder 2"/>
          <p:cNvSpPr>
            <a:spLocks noGrp="1"/>
          </p:cNvSpPr>
          <p:nvPr>
            <p:ph idx="1"/>
          </p:nvPr>
        </p:nvSpPr>
        <p:spPr>
          <a:xfrm>
            <a:off x="838200" y="1825625"/>
            <a:ext cx="5750607" cy="4351338"/>
          </a:xfrm>
        </p:spPr>
        <p:txBody>
          <a:bodyPr/>
          <a:lstStyle/>
          <a:p>
            <a:pPr marL="0" lvl="0" indent="0">
              <a:buNone/>
            </a:pPr>
            <a:r>
              <a:rPr lang="en-US" dirty="0"/>
              <a:t>Explain the international trail-marking system.</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021" y="1323273"/>
            <a:ext cx="5266944" cy="4416552"/>
          </a:xfrm>
          <a:prstGeom prst="rect">
            <a:avLst/>
          </a:prstGeom>
        </p:spPr>
      </p:pic>
    </p:spTree>
    <p:extLst>
      <p:ext uri="{BB962C8B-B14F-4D97-AF65-F5344CB8AC3E}">
        <p14:creationId xmlns:p14="http://schemas.microsoft.com/office/powerpoint/2010/main" val="4118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7814"/>
          </a:xfrm>
        </p:spPr>
        <p:txBody>
          <a:bodyPr/>
          <a:lstStyle/>
          <a:p>
            <a:r>
              <a:rPr lang="en-US" dirty="0"/>
              <a:t>Trail Marking System</a:t>
            </a:r>
          </a:p>
        </p:txBody>
      </p:sp>
      <p:sp>
        <p:nvSpPr>
          <p:cNvPr id="3" name="Content Placeholder 2"/>
          <p:cNvSpPr>
            <a:spLocks noGrp="1"/>
          </p:cNvSpPr>
          <p:nvPr>
            <p:ph sz="half" idx="1"/>
          </p:nvPr>
        </p:nvSpPr>
        <p:spPr>
          <a:xfrm>
            <a:off x="838199" y="1490081"/>
            <a:ext cx="7008846" cy="4686882"/>
          </a:xfrm>
        </p:spPr>
        <p:txBody>
          <a:bodyPr>
            <a:normAutofit/>
          </a:bodyPr>
          <a:lstStyle/>
          <a:p>
            <a:r>
              <a:rPr lang="en-US" dirty="0"/>
              <a:t>Green Circle = easiest</a:t>
            </a:r>
          </a:p>
          <a:p>
            <a:r>
              <a:rPr lang="en-US" dirty="0"/>
              <a:t>Blue Square = intermediate</a:t>
            </a:r>
          </a:p>
          <a:p>
            <a:r>
              <a:rPr lang="en-US" dirty="0"/>
              <a:t>Black Diamond = expert</a:t>
            </a:r>
          </a:p>
          <a:p>
            <a:r>
              <a:rPr lang="en-US" dirty="0"/>
              <a:t>Double Black Diamond = most difficult of all.</a:t>
            </a:r>
          </a:p>
          <a:p>
            <a:r>
              <a:rPr lang="en-US" i="1" dirty="0"/>
              <a:t>The catch is, the difficulty ratings are only meant in comparison to other trails AT THE SAME RESORT. So a blue square in the Midwest could possibly be easier than a green circle in the Rockies.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7045" y="784389"/>
            <a:ext cx="4018371" cy="5317930"/>
          </a:xfrm>
        </p:spPr>
      </p:pic>
    </p:spTree>
    <p:extLst>
      <p:ext uri="{BB962C8B-B14F-4D97-AF65-F5344CB8AC3E}">
        <p14:creationId xmlns:p14="http://schemas.microsoft.com/office/powerpoint/2010/main" val="4139209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4</a:t>
            </a:r>
          </a:p>
        </p:txBody>
      </p:sp>
      <p:sp>
        <p:nvSpPr>
          <p:cNvPr id="3" name="Content Placeholder 2"/>
          <p:cNvSpPr>
            <a:spLocks noGrp="1"/>
          </p:cNvSpPr>
          <p:nvPr>
            <p:ph idx="1"/>
          </p:nvPr>
        </p:nvSpPr>
        <p:spPr>
          <a:xfrm>
            <a:off x="838199" y="1825625"/>
            <a:ext cx="7254667" cy="4351338"/>
          </a:xfrm>
        </p:spPr>
        <p:txBody>
          <a:bodyPr/>
          <a:lstStyle/>
          <a:p>
            <a:pPr marL="0" lvl="0" indent="0">
              <a:buNone/>
            </a:pPr>
            <a:r>
              <a:rPr lang="en-US" dirty="0"/>
              <a:t>Discuss the importance of strength, endurance, and flexibility in snow sports. Demonstrate exercises and activities you can do to get fit for the option you choose in requirement 7.</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8400515" y="1690688"/>
            <a:ext cx="3059394" cy="3438943"/>
          </a:xfrm>
          <a:prstGeom prst="rect">
            <a:avLst/>
          </a:prstGeom>
        </p:spPr>
      </p:pic>
    </p:spTree>
    <p:extLst>
      <p:ext uri="{BB962C8B-B14F-4D97-AF65-F5344CB8AC3E}">
        <p14:creationId xmlns:p14="http://schemas.microsoft.com/office/powerpoint/2010/main" val="1989452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838524"/>
          </a:xfrm>
        </p:spPr>
        <p:txBody>
          <a:bodyPr/>
          <a:lstStyle/>
          <a:p>
            <a:r>
              <a:rPr lang="en-US" dirty="0"/>
              <a:t>Strength, Endurance, Flexibility</a:t>
            </a:r>
          </a:p>
        </p:txBody>
      </p:sp>
      <p:sp>
        <p:nvSpPr>
          <p:cNvPr id="3" name="Content Placeholder 2"/>
          <p:cNvSpPr>
            <a:spLocks noGrp="1"/>
          </p:cNvSpPr>
          <p:nvPr>
            <p:ph idx="1"/>
          </p:nvPr>
        </p:nvSpPr>
        <p:spPr>
          <a:xfrm>
            <a:off x="838200" y="1203650"/>
            <a:ext cx="10515600" cy="4973313"/>
          </a:xfrm>
        </p:spPr>
        <p:txBody>
          <a:bodyPr>
            <a:normAutofit lnSpcReduction="10000"/>
          </a:bodyPr>
          <a:lstStyle/>
          <a:p>
            <a:pPr marL="514350" indent="-514350">
              <a:buFont typeface="+mj-lt"/>
              <a:buAutoNum type="arabicPeriod"/>
            </a:pPr>
            <a:r>
              <a:rPr lang="en-US" dirty="0"/>
              <a:t>What makes skiing such a great exercise is that is uses all of your muscle groups. </a:t>
            </a:r>
          </a:p>
          <a:p>
            <a:pPr marL="514350" indent="-514350">
              <a:buFont typeface="+mj-lt"/>
              <a:buAutoNum type="arabicPeriod"/>
            </a:pPr>
            <a:r>
              <a:rPr lang="en-US" dirty="0"/>
              <a:t>Some muscles are used more than others and those are the ones you want to concentrate on when it comes to your strength workouts.</a:t>
            </a:r>
          </a:p>
          <a:p>
            <a:pPr marL="514350" indent="-514350">
              <a:buFont typeface="+mj-lt"/>
              <a:buAutoNum type="arabicPeriod"/>
            </a:pPr>
            <a:r>
              <a:rPr lang="en-US" dirty="0"/>
              <a:t>Most of us hit the slopes and plan on skiing all day, even if it's been months or years since we last skied. Without proper endurance, by afternoon, you're so tired that your legs feel like jello, a prime time for injuries and accidents to happen.</a:t>
            </a:r>
          </a:p>
          <a:p>
            <a:pPr marL="514350" indent="-514350">
              <a:buFont typeface="+mj-lt"/>
              <a:buAutoNum type="arabicPeriod"/>
            </a:pPr>
            <a:r>
              <a:rPr lang="en-US" dirty="0"/>
              <a:t>Flexibility is important to avoid injuries when you are skiing. It is important to do some stretching before and after each day of skiing to improve flexibility.</a:t>
            </a:r>
          </a:p>
        </p:txBody>
      </p:sp>
    </p:spTree>
    <p:extLst>
      <p:ext uri="{BB962C8B-B14F-4D97-AF65-F5344CB8AC3E}">
        <p14:creationId xmlns:p14="http://schemas.microsoft.com/office/powerpoint/2010/main" val="3271342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Skiing Exercises</a:t>
            </a:r>
          </a:p>
        </p:txBody>
      </p:sp>
      <p:sp>
        <p:nvSpPr>
          <p:cNvPr id="3" name="Content Placeholder 2"/>
          <p:cNvSpPr>
            <a:spLocks noGrp="1"/>
          </p:cNvSpPr>
          <p:nvPr>
            <p:ph idx="1"/>
          </p:nvPr>
        </p:nvSpPr>
        <p:spPr/>
        <p:txBody>
          <a:bodyPr>
            <a:normAutofit/>
          </a:bodyPr>
          <a:lstStyle/>
          <a:p>
            <a:r>
              <a:rPr lang="en-US" dirty="0"/>
              <a:t>Endurance exercises:</a:t>
            </a:r>
          </a:p>
          <a:p>
            <a:pPr lvl="1"/>
            <a:r>
              <a:rPr lang="en-US" dirty="0"/>
              <a:t>For skiing include 3 to 5 days each week of your favorite activity such as running, the Stairmaster, step aerobics, elliptical trainer, and/or rollerblading.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75" y="3307219"/>
            <a:ext cx="2009330" cy="2679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58" y="3307219"/>
            <a:ext cx="2174905" cy="2174905"/>
          </a:xfrm>
          <a:prstGeom prst="rect">
            <a:avLst/>
          </a:prstGeom>
        </p:spPr>
      </p:pic>
      <p:pic>
        <p:nvPicPr>
          <p:cNvPr id="9" name="Picture 8"/>
          <p:cNvPicPr>
            <a:picLocks noChangeAspect="1"/>
          </p:cNvPicPr>
          <p:nvPr/>
        </p:nvPicPr>
        <p:blipFill rotWithShape="1">
          <a:blip r:embed="rId4"/>
          <a:srcRect l="30088" r="13146"/>
          <a:stretch/>
        </p:blipFill>
        <p:spPr>
          <a:xfrm>
            <a:off x="7352277" y="3307219"/>
            <a:ext cx="2350094" cy="2174905"/>
          </a:xfrm>
          <a:prstGeom prst="rect">
            <a:avLst/>
          </a:prstGeom>
        </p:spPr>
      </p:pic>
      <p:pic>
        <p:nvPicPr>
          <p:cNvPr id="11" name="Picture 10"/>
          <p:cNvPicPr>
            <a:picLocks noChangeAspect="1"/>
          </p:cNvPicPr>
          <p:nvPr/>
        </p:nvPicPr>
        <p:blipFill rotWithShape="1">
          <a:blip r:embed="rId5"/>
          <a:srcRect l="10856"/>
          <a:stretch/>
        </p:blipFill>
        <p:spPr>
          <a:xfrm>
            <a:off x="4552717" y="3307219"/>
            <a:ext cx="2750048" cy="2174905"/>
          </a:xfrm>
          <a:prstGeom prst="rect">
            <a:avLst/>
          </a:prstGeom>
        </p:spPr>
      </p:pic>
      <p:pic>
        <p:nvPicPr>
          <p:cNvPr id="13" name="Picture 12"/>
          <p:cNvPicPr>
            <a:picLocks noChangeAspect="1"/>
          </p:cNvPicPr>
          <p:nvPr/>
        </p:nvPicPr>
        <p:blipFill rotWithShape="1">
          <a:blip r:embed="rId6"/>
          <a:srcRect l="10948" r="15370"/>
          <a:stretch/>
        </p:blipFill>
        <p:spPr>
          <a:xfrm>
            <a:off x="9751883" y="3307219"/>
            <a:ext cx="2187724" cy="2174905"/>
          </a:xfrm>
          <a:prstGeom prst="rect">
            <a:avLst/>
          </a:prstGeom>
        </p:spPr>
      </p:pic>
    </p:spTree>
    <p:extLst>
      <p:ext uri="{BB962C8B-B14F-4D97-AF65-F5344CB8AC3E}">
        <p14:creationId xmlns:p14="http://schemas.microsoft.com/office/powerpoint/2010/main" val="2624627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Skiing Exercises</a:t>
            </a:r>
          </a:p>
        </p:txBody>
      </p:sp>
      <p:sp>
        <p:nvSpPr>
          <p:cNvPr id="3" name="Content Placeholder 2"/>
          <p:cNvSpPr>
            <a:spLocks noGrp="1"/>
          </p:cNvSpPr>
          <p:nvPr>
            <p:ph idx="1"/>
          </p:nvPr>
        </p:nvSpPr>
        <p:spPr>
          <a:xfrm>
            <a:off x="838200" y="1137555"/>
            <a:ext cx="10515600" cy="3015701"/>
          </a:xfrm>
        </p:spPr>
        <p:txBody>
          <a:bodyPr>
            <a:normAutofit/>
          </a:bodyPr>
          <a:lstStyle/>
          <a:p>
            <a:r>
              <a:rPr lang="en-US" dirty="0"/>
              <a:t>Strengthening exercises:</a:t>
            </a:r>
          </a:p>
          <a:p>
            <a:pPr lvl="1"/>
            <a:r>
              <a:rPr lang="en-US" dirty="0"/>
              <a:t>Probably the most used muscles in skiing are the muscles of the quadriceps, hamstrings, and glutes. These muscles hold you in position as you ski and they also provide protection for your knees. Great exercises for these muscles include </a:t>
            </a:r>
            <a:r>
              <a:rPr lang="en-US" b="1" dirty="0"/>
              <a:t>squats</a:t>
            </a:r>
            <a:r>
              <a:rPr lang="en-US" dirty="0"/>
              <a:t> and </a:t>
            </a:r>
            <a:r>
              <a:rPr lang="en-US" b="1" dirty="0"/>
              <a:t>lunges</a:t>
            </a:r>
            <a:r>
              <a:rPr lang="en-US" dirty="0"/>
              <a:t>.</a:t>
            </a:r>
          </a:p>
          <a:p>
            <a:pPr lvl="1"/>
            <a:r>
              <a:rPr lang="en-US" dirty="0"/>
              <a:t>Because your knees are bent as you ski, your calves (specifically the soleus) help you stay upright so you don't fall over. A great calf-strengthening exercise is the classic </a:t>
            </a:r>
            <a:r>
              <a:rPr lang="en-US" b="1" dirty="0"/>
              <a:t>calf raise</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511" y="4143161"/>
            <a:ext cx="3576955" cy="22177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995" y="4153256"/>
            <a:ext cx="2201972" cy="22019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51" y="4155479"/>
            <a:ext cx="3338976" cy="2213264"/>
          </a:xfrm>
          <a:prstGeom prst="rect">
            <a:avLst/>
          </a:prstGeom>
        </p:spPr>
      </p:pic>
      <p:sp>
        <p:nvSpPr>
          <p:cNvPr id="7" name="TextBox 6"/>
          <p:cNvSpPr txBox="1"/>
          <p:nvPr/>
        </p:nvSpPr>
        <p:spPr>
          <a:xfrm>
            <a:off x="1655995" y="6355228"/>
            <a:ext cx="2201972" cy="400110"/>
          </a:xfrm>
          <a:prstGeom prst="rect">
            <a:avLst/>
          </a:prstGeom>
          <a:noFill/>
        </p:spPr>
        <p:txBody>
          <a:bodyPr wrap="square" rtlCol="0">
            <a:spAutoFit/>
          </a:bodyPr>
          <a:lstStyle/>
          <a:p>
            <a:pPr algn="ctr"/>
            <a:r>
              <a:rPr lang="en-US" sz="2000" dirty="0"/>
              <a:t>Squats</a:t>
            </a:r>
          </a:p>
        </p:txBody>
      </p:sp>
      <p:sp>
        <p:nvSpPr>
          <p:cNvPr id="8" name="TextBox 7"/>
          <p:cNvSpPr txBox="1"/>
          <p:nvPr/>
        </p:nvSpPr>
        <p:spPr>
          <a:xfrm>
            <a:off x="4036251" y="6366520"/>
            <a:ext cx="3338976" cy="400110"/>
          </a:xfrm>
          <a:prstGeom prst="rect">
            <a:avLst/>
          </a:prstGeom>
          <a:noFill/>
        </p:spPr>
        <p:txBody>
          <a:bodyPr wrap="square" rtlCol="0">
            <a:spAutoFit/>
          </a:bodyPr>
          <a:lstStyle/>
          <a:p>
            <a:pPr algn="ctr"/>
            <a:r>
              <a:rPr lang="en-US" sz="2000" dirty="0"/>
              <a:t>Lunges</a:t>
            </a:r>
          </a:p>
        </p:txBody>
      </p:sp>
      <p:sp>
        <p:nvSpPr>
          <p:cNvPr id="9" name="TextBox 8"/>
          <p:cNvSpPr txBox="1"/>
          <p:nvPr/>
        </p:nvSpPr>
        <p:spPr>
          <a:xfrm>
            <a:off x="7553511" y="6355228"/>
            <a:ext cx="3576956" cy="400110"/>
          </a:xfrm>
          <a:prstGeom prst="rect">
            <a:avLst/>
          </a:prstGeom>
          <a:noFill/>
        </p:spPr>
        <p:txBody>
          <a:bodyPr wrap="square" rtlCol="0">
            <a:spAutoFit/>
          </a:bodyPr>
          <a:lstStyle/>
          <a:p>
            <a:pPr algn="ctr"/>
            <a:r>
              <a:rPr lang="en-US" sz="2000" dirty="0"/>
              <a:t>Calf Raises</a:t>
            </a:r>
          </a:p>
        </p:txBody>
      </p:sp>
    </p:spTree>
    <p:extLst>
      <p:ext uri="{BB962C8B-B14F-4D97-AF65-F5344CB8AC3E}">
        <p14:creationId xmlns:p14="http://schemas.microsoft.com/office/powerpoint/2010/main" val="1691457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1</a:t>
            </a:r>
          </a:p>
        </p:txBody>
      </p:sp>
      <p:sp>
        <p:nvSpPr>
          <p:cNvPr id="3" name="Content Placeholder 2"/>
          <p:cNvSpPr>
            <a:spLocks noGrp="1"/>
          </p:cNvSpPr>
          <p:nvPr>
            <p:ph idx="1"/>
          </p:nvPr>
        </p:nvSpPr>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a:t>
            </a:r>
            <a:r>
              <a:rPr lang="en-US" dirty="0" smtClean="0"/>
              <a:t>concussion, fractures</a:t>
            </a:r>
            <a:r>
              <a:rPr lang="en-US" dirty="0"/>
              <a:t>,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661" y="4840253"/>
            <a:ext cx="6346677" cy="1916956"/>
          </a:xfrm>
          <a:prstGeom prst="rect">
            <a:avLst/>
          </a:prstGeom>
        </p:spPr>
      </p:pic>
    </p:spTree>
    <p:extLst>
      <p:ext uri="{BB962C8B-B14F-4D97-AF65-F5344CB8AC3E}">
        <p14:creationId xmlns:p14="http://schemas.microsoft.com/office/powerpoint/2010/main" val="115738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r>
              <a:rPr lang="en-US" dirty="0"/>
              <a:t>Stretching and Flexibility</a:t>
            </a:r>
          </a:p>
        </p:txBody>
      </p:sp>
      <p:sp>
        <p:nvSpPr>
          <p:cNvPr id="4" name="Content Placeholder 3"/>
          <p:cNvSpPr>
            <a:spLocks noGrp="1"/>
          </p:cNvSpPr>
          <p:nvPr>
            <p:ph idx="1"/>
          </p:nvPr>
        </p:nvSpPr>
        <p:spPr>
          <a:xfrm>
            <a:off x="838200" y="1325563"/>
            <a:ext cx="10515600" cy="5280336"/>
          </a:xfrm>
        </p:spPr>
        <p:txBody>
          <a:bodyPr>
            <a:normAutofit fontScale="70000" lnSpcReduction="20000"/>
          </a:bodyPr>
          <a:lstStyle/>
          <a:p>
            <a:r>
              <a:rPr lang="en-US" dirty="0"/>
              <a:t>Stretching can help improve flexibility and the range of motion of your joints.</a:t>
            </a:r>
          </a:p>
          <a:p>
            <a:r>
              <a:rPr lang="en-US" dirty="0"/>
              <a:t>Better flexibility can:</a:t>
            </a:r>
          </a:p>
          <a:p>
            <a:pPr lvl="1">
              <a:buFont typeface="Courier New" panose="02070309020205020404" pitchFamily="49" charset="0"/>
              <a:buChar char="o"/>
            </a:pPr>
            <a:r>
              <a:rPr lang="en-US" dirty="0"/>
              <a:t>Improve your performance in physical activities</a:t>
            </a:r>
          </a:p>
          <a:p>
            <a:pPr lvl="1">
              <a:buFont typeface="Courier New" panose="02070309020205020404" pitchFamily="49" charset="0"/>
              <a:buChar char="o"/>
            </a:pPr>
            <a:r>
              <a:rPr lang="en-US" dirty="0"/>
              <a:t>Decrease your risk of injuries</a:t>
            </a:r>
          </a:p>
          <a:p>
            <a:pPr lvl="1">
              <a:buFont typeface="Courier New" panose="02070309020205020404" pitchFamily="49" charset="0"/>
              <a:buChar char="o"/>
            </a:pPr>
            <a:r>
              <a:rPr lang="en-US" dirty="0"/>
              <a:t>Help your joints move through their full range of motion</a:t>
            </a:r>
          </a:p>
          <a:p>
            <a:pPr lvl="1">
              <a:buFont typeface="Courier New" panose="02070309020205020404" pitchFamily="49" charset="0"/>
              <a:buChar char="o"/>
            </a:pPr>
            <a:r>
              <a:rPr lang="en-US" dirty="0"/>
              <a:t>Increase muscle blood flow</a:t>
            </a:r>
          </a:p>
          <a:p>
            <a:pPr lvl="1">
              <a:buFont typeface="Courier New" panose="02070309020205020404" pitchFamily="49" charset="0"/>
              <a:buChar char="o"/>
            </a:pPr>
            <a:r>
              <a:rPr lang="en-US" dirty="0"/>
              <a:t>Enable your muscles to work most effectively</a:t>
            </a:r>
          </a:p>
          <a:p>
            <a:pPr lvl="1">
              <a:buFont typeface="Courier New" panose="02070309020205020404" pitchFamily="49" charset="0"/>
              <a:buChar char="o"/>
            </a:pPr>
            <a:r>
              <a:rPr lang="en-US" dirty="0"/>
              <a:t>Improve your ability to do daily activities</a:t>
            </a:r>
          </a:p>
          <a:p>
            <a:r>
              <a:rPr lang="en-US" dirty="0"/>
              <a:t>Before stretching, warm up with light walking, jogging or biking at low intensity for 5 to 10 minutes. Even better, stretch after your workout when your muscles are warm.</a:t>
            </a:r>
          </a:p>
          <a:p>
            <a:r>
              <a:rPr lang="en-US" dirty="0"/>
              <a:t>Concentrate your stretches on major muscle groups such as your calves, thighs, hips, lower back, neck and shoulders. Make sure that you stretch both sides.</a:t>
            </a:r>
          </a:p>
          <a:p>
            <a:r>
              <a:rPr lang="en-US" dirty="0"/>
              <a:t>Stretch in a smooth movement, without bouncing. Bouncing as you stretch can injure your muscle and actually contribute to muscle tightness.</a:t>
            </a:r>
          </a:p>
          <a:p>
            <a:r>
              <a:rPr lang="en-US" dirty="0"/>
              <a:t>Breathe normally and hold each stretch for about 30 seconds; in problem areas, you may need to hold for around 60 seconds.</a:t>
            </a:r>
          </a:p>
          <a:p>
            <a:r>
              <a:rPr lang="en-US" dirty="0"/>
              <a:t>Expect to feel tension while you're stretching, not pain. </a:t>
            </a:r>
          </a:p>
          <a:p>
            <a:r>
              <a:rPr lang="en-US" dirty="0"/>
              <a:t>You can achieve the most benefits by stretching regularly, at least two to three times a week. </a:t>
            </a:r>
          </a:p>
        </p:txBody>
      </p:sp>
    </p:spTree>
    <p:extLst>
      <p:ext uri="{BB962C8B-B14F-4D97-AF65-F5344CB8AC3E}">
        <p14:creationId xmlns:p14="http://schemas.microsoft.com/office/powerpoint/2010/main" val="2297249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Stretching for Flexibility</a:t>
            </a:r>
          </a:p>
        </p:txBody>
      </p:sp>
      <p:pic>
        <p:nvPicPr>
          <p:cNvPr id="6" name="Content Placeholder 5"/>
          <p:cNvPicPr>
            <a:picLocks noGrp="1" noChangeAspect="1"/>
          </p:cNvPicPr>
          <p:nvPr>
            <p:ph idx="1"/>
          </p:nvPr>
        </p:nvPicPr>
        <p:blipFill>
          <a:blip r:embed="rId2"/>
          <a:stretch>
            <a:fillRect/>
          </a:stretch>
        </p:blipFill>
        <p:spPr>
          <a:xfrm>
            <a:off x="2498220" y="1690688"/>
            <a:ext cx="7195560" cy="4749070"/>
          </a:xfrm>
          <a:prstGeom prst="rect">
            <a:avLst/>
          </a:prstGeom>
        </p:spPr>
      </p:pic>
    </p:spTree>
    <p:extLst>
      <p:ext uri="{BB962C8B-B14F-4D97-AF65-F5344CB8AC3E}">
        <p14:creationId xmlns:p14="http://schemas.microsoft.com/office/powerpoint/2010/main" val="3278780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5</a:t>
            </a:r>
          </a:p>
        </p:txBody>
      </p:sp>
      <p:sp>
        <p:nvSpPr>
          <p:cNvPr id="3" name="Content Placeholder 2"/>
          <p:cNvSpPr>
            <a:spLocks noGrp="1"/>
          </p:cNvSpPr>
          <p:nvPr>
            <p:ph idx="1"/>
          </p:nvPr>
        </p:nvSpPr>
        <p:spPr/>
        <p:txBody>
          <a:bodyPr/>
          <a:lstStyle/>
          <a:p>
            <a:pPr marL="0" lvl="0" indent="0">
              <a:buNone/>
            </a:pPr>
            <a:r>
              <a:rPr lang="en-US" dirty="0"/>
              <a:t>Present yourself properly clothed and equipped for the option you choose in requirement 7. Discuss how the clothing you have chosen will help keep you warm and protected.</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3874805" y="3362977"/>
            <a:ext cx="4841336" cy="3025835"/>
          </a:xfrm>
          <a:prstGeom prst="rect">
            <a:avLst/>
          </a:prstGeom>
        </p:spPr>
      </p:pic>
    </p:spTree>
    <p:extLst>
      <p:ext uri="{BB962C8B-B14F-4D97-AF65-F5344CB8AC3E}">
        <p14:creationId xmlns:p14="http://schemas.microsoft.com/office/powerpoint/2010/main" val="2223451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59199"/>
          </a:xfrm>
        </p:spPr>
        <p:txBody>
          <a:bodyPr/>
          <a:lstStyle/>
          <a:p>
            <a:r>
              <a:rPr lang="en-US" dirty="0"/>
              <a:t>Clothing and Equipment – Snowboarding</a:t>
            </a:r>
          </a:p>
        </p:txBody>
      </p:sp>
      <p:sp>
        <p:nvSpPr>
          <p:cNvPr id="3" name="Content Placeholder 2"/>
          <p:cNvSpPr>
            <a:spLocks noGrp="1"/>
          </p:cNvSpPr>
          <p:nvPr>
            <p:ph idx="1"/>
          </p:nvPr>
        </p:nvSpPr>
        <p:spPr>
          <a:xfrm>
            <a:off x="838200" y="1059199"/>
            <a:ext cx="6716282" cy="5798801"/>
          </a:xfrm>
        </p:spPr>
        <p:txBody>
          <a:bodyPr>
            <a:normAutofit fontScale="70000" lnSpcReduction="20000"/>
          </a:bodyPr>
          <a:lstStyle/>
          <a:p>
            <a:pPr marL="0" indent="0">
              <a:buNone/>
            </a:pPr>
            <a:r>
              <a:rPr lang="en-US" b="1" dirty="0"/>
              <a:t>Having the proper clothing is essential for having a blast in the snow.</a:t>
            </a:r>
          </a:p>
          <a:p>
            <a:pPr marL="514350" indent="-514350">
              <a:buFont typeface="+mj-lt"/>
              <a:buAutoNum type="arabicPeriod"/>
            </a:pPr>
            <a:r>
              <a:rPr lang="en-US" b="1" dirty="0"/>
              <a:t>Base Layer: </a:t>
            </a:r>
            <a:r>
              <a:rPr lang="en-US" dirty="0"/>
              <a:t>Wear a synthetic layer, long sleeves or short sleeves, both works. This is to keep you dry and when you sweat, it won’t stay in and make you cold, wet</a:t>
            </a:r>
          </a:p>
          <a:p>
            <a:pPr marL="514350" indent="-514350">
              <a:buFont typeface="+mj-lt"/>
              <a:buAutoNum type="arabicPeriod"/>
            </a:pPr>
            <a:r>
              <a:rPr lang="en-US" b="1" dirty="0"/>
              <a:t>Mid Layer: </a:t>
            </a:r>
            <a:r>
              <a:rPr lang="en-US" dirty="0"/>
              <a:t>Wear a fleece jacket. This will preserve body heat and keep you warm.</a:t>
            </a:r>
          </a:p>
          <a:p>
            <a:pPr marL="514350" indent="-514350">
              <a:buFont typeface="+mj-lt"/>
              <a:buAutoNum type="arabicPeriod"/>
            </a:pPr>
            <a:r>
              <a:rPr lang="en-US" b="1" dirty="0"/>
              <a:t>Outer Layer: </a:t>
            </a:r>
            <a:r>
              <a:rPr lang="en-US" dirty="0"/>
              <a:t>Wear a snow jacket and snow pants. This will keep you warm and dry </a:t>
            </a:r>
          </a:p>
          <a:p>
            <a:pPr marL="514350" indent="-514350">
              <a:buFont typeface="+mj-lt"/>
              <a:buAutoNum type="arabicPeriod"/>
            </a:pPr>
            <a:r>
              <a:rPr lang="en-US" b="1" dirty="0"/>
              <a:t>Head Gear:</a:t>
            </a:r>
          </a:p>
          <a:p>
            <a:pPr marL="914400" lvl="1" indent="-457200">
              <a:buFont typeface="+mj-lt"/>
              <a:buAutoNum type="alphaLcPeriod"/>
            </a:pPr>
            <a:r>
              <a:rPr lang="en-US" dirty="0"/>
              <a:t>Snowboarders should wear a helmet – protects you from head injuries. </a:t>
            </a:r>
          </a:p>
          <a:p>
            <a:pPr marL="914400" lvl="1" indent="-457200">
              <a:buFont typeface="+mj-lt"/>
              <a:buAutoNum type="alphaLcPeriod"/>
            </a:pPr>
            <a:r>
              <a:rPr lang="en-US" dirty="0"/>
              <a:t>Ski Mask – protects your face from the cold wind and keep your face dry.</a:t>
            </a:r>
          </a:p>
          <a:p>
            <a:pPr marL="514350" indent="-514350">
              <a:buFont typeface="+mj-lt"/>
              <a:buAutoNum type="arabicPeriod"/>
            </a:pPr>
            <a:r>
              <a:rPr lang="en-US" b="1" dirty="0"/>
              <a:t>Eye Gear: </a:t>
            </a:r>
            <a:r>
              <a:rPr lang="en-US" dirty="0"/>
              <a:t>Ski Goggles or Sunglasses – this is to protect your eyes from the sun reflecting off the snow. Also, it helps keep snow out of your eyes.</a:t>
            </a:r>
          </a:p>
          <a:p>
            <a:pPr marL="514350" indent="-514350">
              <a:buFont typeface="+mj-lt"/>
              <a:buAutoNum type="arabicPeriod"/>
            </a:pPr>
            <a:r>
              <a:rPr lang="en-US" b="1" dirty="0"/>
              <a:t>Hand Gear: </a:t>
            </a:r>
            <a:r>
              <a:rPr lang="en-US" dirty="0"/>
              <a:t>Gloves – to keep your hand from frostbite.</a:t>
            </a:r>
          </a:p>
          <a:p>
            <a:pPr marL="514350" indent="-514350">
              <a:buFont typeface="+mj-lt"/>
              <a:buAutoNum type="arabicPeriod"/>
            </a:pPr>
            <a:r>
              <a:rPr lang="en-US" b="1" dirty="0"/>
              <a:t>Feet Gear: </a:t>
            </a:r>
            <a:r>
              <a:rPr lang="en-US" dirty="0"/>
              <a:t>Ski Socks – to protect your foot from injuries and to keep your feet warm.</a:t>
            </a:r>
          </a:p>
        </p:txBody>
      </p:sp>
      <p:pic>
        <p:nvPicPr>
          <p:cNvPr id="6" name="Picture 5">
            <a:extLst>
              <a:ext uri="{FF2B5EF4-FFF2-40B4-BE49-F238E27FC236}">
                <a16:creationId xmlns:a16="http://schemas.microsoft.com/office/drawing/2014/main" xmlns="" id="{B0982BAA-688C-43D2-8217-3E534B8AA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7125" y="1059199"/>
            <a:ext cx="4396923" cy="5467739"/>
          </a:xfrm>
          <a:prstGeom prst="rect">
            <a:avLst/>
          </a:prstGeom>
        </p:spPr>
      </p:pic>
    </p:spTree>
    <p:extLst>
      <p:ext uri="{BB962C8B-B14F-4D97-AF65-F5344CB8AC3E}">
        <p14:creationId xmlns:p14="http://schemas.microsoft.com/office/powerpoint/2010/main" val="2473575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5"/>
            <a:ext cx="6844469" cy="4351338"/>
          </a:xfrm>
        </p:spPr>
        <p:txBody>
          <a:bodyPr/>
          <a:lstStyle/>
          <a:p>
            <a:pPr marL="0" lvl="0" indent="0">
              <a:buNone/>
            </a:pPr>
            <a:r>
              <a:rPr lang="en-US" dirty="0"/>
              <a:t>Do EACH of the following:</a:t>
            </a:r>
          </a:p>
          <a:p>
            <a:pPr marL="914400" lvl="1" indent="-457200">
              <a:buFont typeface="+mj-lt"/>
              <a:buAutoNum type="alphaLcPeriod"/>
            </a:pPr>
            <a:r>
              <a:rPr lang="en-US" dirty="0">
                <a:solidFill>
                  <a:srgbClr val="C00000"/>
                </a:solidFill>
              </a:rPr>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7" name="Graphic 6">
            <a:extLst>
              <a:ext uri="{FF2B5EF4-FFF2-40B4-BE49-F238E27FC236}">
                <a16:creationId xmlns:a16="http://schemas.microsoft.com/office/drawing/2014/main" xmlns="" id="{44B1CA32-75E4-494C-BB0D-61BD580EC9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82669" y="1825625"/>
            <a:ext cx="4082140" cy="3263868"/>
          </a:xfrm>
          <a:prstGeom prst="rect">
            <a:avLst/>
          </a:prstGeom>
        </p:spPr>
      </p:pic>
    </p:spTree>
    <p:extLst>
      <p:ext uri="{BB962C8B-B14F-4D97-AF65-F5344CB8AC3E}">
        <p14:creationId xmlns:p14="http://schemas.microsoft.com/office/powerpoint/2010/main" val="2544890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540"/>
          </a:xfrm>
        </p:spPr>
        <p:txBody>
          <a:bodyPr/>
          <a:lstStyle/>
          <a:p>
            <a:r>
              <a:rPr lang="en-US" dirty="0"/>
              <a:t>Responsibility Code</a:t>
            </a:r>
          </a:p>
        </p:txBody>
      </p:sp>
      <p:sp>
        <p:nvSpPr>
          <p:cNvPr id="3" name="Content Placeholder 2"/>
          <p:cNvSpPr>
            <a:spLocks noGrp="1"/>
          </p:cNvSpPr>
          <p:nvPr>
            <p:ph idx="1"/>
          </p:nvPr>
        </p:nvSpPr>
        <p:spPr>
          <a:xfrm>
            <a:off x="838199" y="1147664"/>
            <a:ext cx="11030339" cy="5589037"/>
          </a:xfrm>
        </p:spPr>
        <p:txBody>
          <a:bodyPr>
            <a:normAutofit lnSpcReduction="10000"/>
          </a:bodyPr>
          <a:lstStyle/>
          <a:p>
            <a:pPr marL="0" indent="0">
              <a:buNone/>
            </a:pPr>
            <a:r>
              <a:rPr lang="en-US" dirty="0"/>
              <a:t>Regardless of how you decide to enjoy the slopes, always show courtesy to others and be aware that there are elements of risk in skiing that common sense and personal awareness can help reduce. Observe the code listed below to ensure safety and enjoyment for everyone on the slopes.</a:t>
            </a:r>
          </a:p>
          <a:p>
            <a:pPr marL="971550" lvl="1" indent="-514350">
              <a:buFont typeface="+mj-lt"/>
              <a:buAutoNum type="alphaLcPeriod"/>
            </a:pPr>
            <a:r>
              <a:rPr lang="en-US" dirty="0"/>
              <a:t>Always stay in control, and be able to stop or avoid other people or objects.</a:t>
            </a:r>
          </a:p>
          <a:p>
            <a:pPr marL="971550" lvl="1" indent="-514350">
              <a:buFont typeface="+mj-lt"/>
              <a:buAutoNum type="alphaLcPeriod"/>
            </a:pPr>
            <a:r>
              <a:rPr lang="en-US" dirty="0"/>
              <a:t>People ahead of you have the right of way. It is your responsibility to avoid them.</a:t>
            </a:r>
          </a:p>
          <a:p>
            <a:pPr marL="971550" lvl="1" indent="-514350">
              <a:buFont typeface="+mj-lt"/>
              <a:buAutoNum type="alphaLcPeriod"/>
            </a:pPr>
            <a:r>
              <a:rPr lang="en-US" dirty="0"/>
              <a:t>You must not stop where you obstruct a trail, or are not visible from above.</a:t>
            </a:r>
          </a:p>
          <a:p>
            <a:pPr marL="971550" lvl="1" indent="-514350">
              <a:buFont typeface="+mj-lt"/>
              <a:buAutoNum type="alphaLcPeriod"/>
            </a:pPr>
            <a:r>
              <a:rPr lang="en-US" dirty="0"/>
              <a:t>Whenever starting downhill or merging into a trail, look uphill and yield to others.</a:t>
            </a:r>
          </a:p>
          <a:p>
            <a:pPr marL="971550" lvl="1" indent="-514350">
              <a:buFont typeface="+mj-lt"/>
              <a:buAutoNum type="alphaLcPeriod"/>
            </a:pPr>
            <a:r>
              <a:rPr lang="en-US" dirty="0"/>
              <a:t>Always use devices to help prevent runaway equipment.</a:t>
            </a:r>
          </a:p>
          <a:p>
            <a:pPr marL="971550" lvl="1" indent="-514350">
              <a:buFont typeface="+mj-lt"/>
              <a:buAutoNum type="alphaLcPeriod"/>
            </a:pPr>
            <a:r>
              <a:rPr lang="en-US" dirty="0"/>
              <a:t>Observe all posted signs and warnings. Keep off closed trails and out of closed areas.</a:t>
            </a:r>
          </a:p>
          <a:p>
            <a:pPr marL="971550" lvl="1" indent="-514350">
              <a:buFont typeface="+mj-lt"/>
              <a:buAutoNum type="alphaLcPeriod"/>
            </a:pPr>
            <a:r>
              <a:rPr lang="en-US" dirty="0"/>
              <a:t>Prior to using any lift, you must have the knowledge and ability to load, ride and unload safely.</a:t>
            </a:r>
          </a:p>
          <a:p>
            <a:pPr marL="971550" lvl="1" indent="-514350">
              <a:buFont typeface="+mj-lt"/>
              <a:buAutoNum type="alphaLcPeriod"/>
            </a:pPr>
            <a:r>
              <a:rPr lang="en-US" dirty="0"/>
              <a:t>Know the code. It's your responsibility.</a:t>
            </a:r>
          </a:p>
        </p:txBody>
      </p:sp>
    </p:spTree>
    <p:extLst>
      <p:ext uri="{BB962C8B-B14F-4D97-AF65-F5344CB8AC3E}">
        <p14:creationId xmlns:p14="http://schemas.microsoft.com/office/powerpoint/2010/main" val="3176473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4"/>
            <a:ext cx="6177897"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solidFill>
                  <a:srgbClr val="C00000"/>
                </a:solidFill>
              </a:rPr>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463" y="1825624"/>
            <a:ext cx="4876800" cy="2390775"/>
          </a:xfrm>
          <a:prstGeom prst="rect">
            <a:avLst/>
          </a:prstGeom>
        </p:spPr>
      </p:pic>
    </p:spTree>
    <p:extLst>
      <p:ext uri="{BB962C8B-B14F-4D97-AF65-F5344CB8AC3E}">
        <p14:creationId xmlns:p14="http://schemas.microsoft.com/office/powerpoint/2010/main" val="3178806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lstStyle/>
          <a:p>
            <a:r>
              <a:rPr lang="en-US" dirty="0"/>
              <a:t>Smart Style Safety</a:t>
            </a:r>
          </a:p>
        </p:txBody>
      </p:sp>
      <p:sp>
        <p:nvSpPr>
          <p:cNvPr id="3" name="Content Placeholder 2"/>
          <p:cNvSpPr>
            <a:spLocks noGrp="1"/>
          </p:cNvSpPr>
          <p:nvPr>
            <p:ph idx="1"/>
          </p:nvPr>
        </p:nvSpPr>
        <p:spPr>
          <a:xfrm>
            <a:off x="838200" y="1147666"/>
            <a:ext cx="6442817" cy="5586420"/>
          </a:xfrm>
        </p:spPr>
        <p:txBody>
          <a:bodyPr>
            <a:normAutofit fontScale="92500" lnSpcReduction="20000"/>
          </a:bodyPr>
          <a:lstStyle/>
          <a:p>
            <a:pPr marL="0" indent="0">
              <a:buNone/>
            </a:pPr>
            <a:r>
              <a:rPr lang="en-US" dirty="0"/>
              <a:t>There are four main messages that are associated with Smart Style:</a:t>
            </a:r>
          </a:p>
          <a:p>
            <a:pPr marL="514350" indent="-514350">
              <a:buFont typeface="+mj-lt"/>
              <a:buAutoNum type="arabicPeriod"/>
            </a:pPr>
            <a:r>
              <a:rPr lang="en-US" b="1" dirty="0"/>
              <a:t>Make a Plan </a:t>
            </a:r>
            <a:r>
              <a:rPr lang="en-US" dirty="0"/>
              <a:t>Every time you use freestyle terrain, make a plan for each feature you want to use. Your speed, approach and take off will directly affect your maneuver and landing</a:t>
            </a:r>
          </a:p>
          <a:p>
            <a:pPr marL="514350" indent="-514350">
              <a:buFont typeface="+mj-lt"/>
              <a:buAutoNum type="arabicPeriod"/>
            </a:pPr>
            <a:r>
              <a:rPr lang="en-US" b="1" dirty="0"/>
              <a:t>Look Before You Leap </a:t>
            </a:r>
            <a:r>
              <a:rPr lang="en-US" dirty="0"/>
              <a:t>Scope around the jumps first, not over them. Know your landings are clear and clear yourself out of the landing area.</a:t>
            </a:r>
          </a:p>
          <a:p>
            <a:pPr marL="514350" indent="-514350">
              <a:buFont typeface="+mj-lt"/>
              <a:buAutoNum type="arabicPeriod"/>
            </a:pPr>
            <a:r>
              <a:rPr lang="en-US" b="1" dirty="0"/>
              <a:t>Easy Style It </a:t>
            </a:r>
            <a:r>
              <a:rPr lang="en-US" dirty="0"/>
              <a:t>Start small and work your way up. (Inverted aerials not recommended).</a:t>
            </a:r>
          </a:p>
          <a:p>
            <a:pPr marL="514350" indent="-514350">
              <a:buFont typeface="+mj-lt"/>
              <a:buAutoNum type="arabicPeriod"/>
            </a:pPr>
            <a:r>
              <a:rPr lang="en-US" b="1" dirty="0"/>
              <a:t>Respect Gets Respect </a:t>
            </a:r>
            <a:r>
              <a:rPr lang="en-US" dirty="0"/>
              <a:t>From the lift line through the park.</a:t>
            </a:r>
          </a:p>
        </p:txBody>
      </p:sp>
      <p:pic>
        <p:nvPicPr>
          <p:cNvPr id="6" name="Picture 5">
            <a:extLst>
              <a:ext uri="{FF2B5EF4-FFF2-40B4-BE49-F238E27FC236}">
                <a16:creationId xmlns:a16="http://schemas.microsoft.com/office/drawing/2014/main" xmlns="" id="{D750D2F0-7538-49BF-A6FC-36AFD4F86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687" y="1147665"/>
            <a:ext cx="4416489" cy="3312367"/>
          </a:xfrm>
          <a:prstGeom prst="rect">
            <a:avLst/>
          </a:prstGeom>
        </p:spPr>
      </p:pic>
    </p:spTree>
    <p:extLst>
      <p:ext uri="{BB962C8B-B14F-4D97-AF65-F5344CB8AC3E}">
        <p14:creationId xmlns:p14="http://schemas.microsoft.com/office/powerpoint/2010/main" val="1589293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6</a:t>
            </a:r>
          </a:p>
        </p:txBody>
      </p:sp>
      <p:sp>
        <p:nvSpPr>
          <p:cNvPr id="3" name="Content Placeholder 2"/>
          <p:cNvSpPr>
            <a:spLocks noGrp="1"/>
          </p:cNvSpPr>
          <p:nvPr>
            <p:ph idx="1"/>
          </p:nvPr>
        </p:nvSpPr>
        <p:spPr>
          <a:xfrm>
            <a:off x="838200" y="1825624"/>
            <a:ext cx="6348813"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solidFill>
                  <a:srgbClr val="C00000"/>
                </a:solidFill>
              </a:rPr>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801" y="1897166"/>
            <a:ext cx="4486542" cy="2991028"/>
          </a:xfrm>
          <a:prstGeom prst="rect">
            <a:avLst/>
          </a:prstGeom>
        </p:spPr>
      </p:pic>
    </p:spTree>
    <p:extLst>
      <p:ext uri="{BB962C8B-B14F-4D97-AF65-F5344CB8AC3E}">
        <p14:creationId xmlns:p14="http://schemas.microsoft.com/office/powerpoint/2010/main" val="3564243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Avalanche Safety</a:t>
            </a:r>
          </a:p>
        </p:txBody>
      </p:sp>
      <p:sp>
        <p:nvSpPr>
          <p:cNvPr id="3" name="Content Placeholder 2"/>
          <p:cNvSpPr>
            <a:spLocks noGrp="1"/>
          </p:cNvSpPr>
          <p:nvPr>
            <p:ph idx="1"/>
          </p:nvPr>
        </p:nvSpPr>
        <p:spPr>
          <a:xfrm>
            <a:off x="4161801" y="1325564"/>
            <a:ext cx="7451933" cy="5246152"/>
          </a:xfrm>
        </p:spPr>
        <p:txBody>
          <a:bodyPr>
            <a:normAutofit fontScale="85000" lnSpcReduction="20000"/>
          </a:bodyPr>
          <a:lstStyle/>
          <a:p>
            <a:r>
              <a:rPr lang="en-US" b="1" dirty="0"/>
              <a:t>Understand where and why avalanches occur:</a:t>
            </a:r>
            <a:r>
              <a:rPr lang="en-US" dirty="0"/>
              <a:t> Learning this information will help you avoid avalanches when you recreate in snow-covered mountains.</a:t>
            </a:r>
          </a:p>
          <a:p>
            <a:r>
              <a:rPr lang="en-US" b="1" dirty="0"/>
              <a:t>Check the avalanche forecast: </a:t>
            </a:r>
            <a:r>
              <a:rPr lang="en-US" dirty="0"/>
              <a:t>A network of avalanche centers in the U.S. provides daily forecasts with detailed information about conditions to help you prepare for your trip.</a:t>
            </a:r>
          </a:p>
          <a:p>
            <a:r>
              <a:rPr lang="en-US" b="1" dirty="0"/>
              <a:t>Carry rescue gear and know how to use it:</a:t>
            </a:r>
            <a:r>
              <a:rPr lang="en-US" dirty="0"/>
              <a:t> It’s best to avoid avalanches in the first place, but if things do go wrong, always have the proper rescue gear and know how to use it.</a:t>
            </a:r>
          </a:p>
          <a:p>
            <a:r>
              <a:rPr lang="en-US" b="1" dirty="0"/>
              <a:t>Learn to recognize five red flags:</a:t>
            </a:r>
            <a:r>
              <a:rPr lang="en-US" dirty="0"/>
              <a:t> Once outside, use your observational skills to recognize five key clues warning you about unstable snowpack.</a:t>
            </a:r>
          </a:p>
          <a:p>
            <a:r>
              <a:rPr lang="en-US" b="1" dirty="0"/>
              <a:t>Take a class:</a:t>
            </a:r>
            <a:r>
              <a:rPr lang="en-US" dirty="0"/>
              <a:t> At the very least, take an avalanche awareness course. Consider getting more formal training. Get the education that matches your goals and comfort level.</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264"/>
          <a:stretch/>
        </p:blipFill>
        <p:spPr>
          <a:xfrm>
            <a:off x="415184" y="1325563"/>
            <a:ext cx="3486683" cy="3978067"/>
          </a:xfrm>
          <a:prstGeom prst="rect">
            <a:avLst/>
          </a:prstGeom>
        </p:spPr>
      </p:pic>
    </p:spTree>
    <p:extLst>
      <p:ext uri="{BB962C8B-B14F-4D97-AF65-F5344CB8AC3E}">
        <p14:creationId xmlns:p14="http://schemas.microsoft.com/office/powerpoint/2010/main" val="219808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Sports Safety</a:t>
            </a:r>
          </a:p>
        </p:txBody>
      </p:sp>
      <p:sp>
        <p:nvSpPr>
          <p:cNvPr id="3" name="Content Placeholder 2"/>
          <p:cNvSpPr>
            <a:spLocks noGrp="1"/>
          </p:cNvSpPr>
          <p:nvPr>
            <p:ph idx="1"/>
          </p:nvPr>
        </p:nvSpPr>
        <p:spPr>
          <a:xfrm>
            <a:off x="838200" y="1690688"/>
            <a:ext cx="7895602" cy="5026306"/>
          </a:xfrm>
        </p:spPr>
        <p:txBody>
          <a:bodyPr>
            <a:normAutofit fontScale="92500" lnSpcReduction="20000"/>
          </a:bodyPr>
          <a:lstStyle/>
          <a:p>
            <a:pPr marL="0" indent="0">
              <a:buNone/>
            </a:pPr>
            <a:r>
              <a:rPr lang="en-US" dirty="0"/>
              <a:t>Be sure your winter outdoor activities always follow these guidelines:</a:t>
            </a:r>
          </a:p>
          <a:p>
            <a:pPr marL="514350" indent="-514350">
              <a:buFont typeface="+mj-lt"/>
              <a:buAutoNum type="arabicPeriod"/>
            </a:pPr>
            <a:r>
              <a:rPr lang="en-US" dirty="0"/>
              <a:t>All winter activities must be supervised by mature and conscientious adults (at least one of whom must be age 21 or older) who understand and knowingly accept responsibility for the well-being and safety of the youth in their care.</a:t>
            </a:r>
          </a:p>
          <a:p>
            <a:pPr marL="514350" indent="-514350">
              <a:buFont typeface="+mj-lt"/>
              <a:buAutoNum type="arabicPeriod"/>
            </a:pPr>
            <a:r>
              <a:rPr lang="en-US" dirty="0"/>
              <a:t>Winter sports activities embody intrinsic hazards that vary from sport to sport. Participants should be aware of the potential hazards of any winter sport before engaging in it.</a:t>
            </a:r>
          </a:p>
          <a:p>
            <a:pPr marL="514350" indent="-514350">
              <a:buFont typeface="+mj-lt"/>
              <a:buAutoNum type="arabicPeriod"/>
            </a:pPr>
            <a:r>
              <a:rPr lang="en-US" dirty="0"/>
              <a:t>Appropriate personal protective equipment is required for all activities. The use of helmets is required for the following activities: downhill skiing, snowboarding and operating snowmobiles (requires full face helmets).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802" y="1690688"/>
            <a:ext cx="3153398" cy="3805100"/>
          </a:xfrm>
          <a:prstGeom prst="rect">
            <a:avLst/>
          </a:prstGeom>
        </p:spPr>
      </p:pic>
    </p:spTree>
    <p:extLst>
      <p:ext uri="{BB962C8B-B14F-4D97-AF65-F5344CB8AC3E}">
        <p14:creationId xmlns:p14="http://schemas.microsoft.com/office/powerpoint/2010/main" val="2154660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solidFill>
                  <a:srgbClr val="C00000"/>
                </a:solidFill>
              </a:rPr>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614978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D79D1-582E-4FA0-9C6C-CCED2EFD6233}"/>
              </a:ext>
            </a:extLst>
          </p:cNvPr>
          <p:cNvSpPr>
            <a:spLocks noGrp="1"/>
          </p:cNvSpPr>
          <p:nvPr>
            <p:ph type="title"/>
          </p:nvPr>
        </p:nvSpPr>
        <p:spPr/>
        <p:txBody>
          <a:bodyPr/>
          <a:lstStyle/>
          <a:p>
            <a:r>
              <a:rPr lang="en-US" dirty="0"/>
              <a:t>Forward Fall Injuries</a:t>
            </a:r>
          </a:p>
        </p:txBody>
      </p:sp>
      <p:sp>
        <p:nvSpPr>
          <p:cNvPr id="3" name="Content Placeholder 2">
            <a:extLst>
              <a:ext uri="{FF2B5EF4-FFF2-40B4-BE49-F238E27FC236}">
                <a16:creationId xmlns:a16="http://schemas.microsoft.com/office/drawing/2014/main" xmlns="" id="{4A5993CD-1EB8-49A9-A5C8-9B0661509330}"/>
              </a:ext>
            </a:extLst>
          </p:cNvPr>
          <p:cNvSpPr>
            <a:spLocks noGrp="1"/>
          </p:cNvSpPr>
          <p:nvPr>
            <p:ph idx="1"/>
          </p:nvPr>
        </p:nvSpPr>
        <p:spPr>
          <a:xfrm>
            <a:off x="838200" y="1825624"/>
            <a:ext cx="6665007" cy="4575175"/>
          </a:xfrm>
        </p:spPr>
        <p:txBody>
          <a:bodyPr>
            <a:normAutofit fontScale="85000" lnSpcReduction="20000"/>
          </a:bodyPr>
          <a:lstStyle/>
          <a:p>
            <a:r>
              <a:rPr lang="en-US" dirty="0"/>
              <a:t>Forward-fall injuries are one of the most common types of injuries in snowboarding. </a:t>
            </a:r>
          </a:p>
          <a:p>
            <a:r>
              <a:rPr lang="en-US" dirty="0"/>
              <a:t>When a rider falls forward, there is a risk of wrist, elbow, and shoulder injuries from twisting or impact.</a:t>
            </a:r>
          </a:p>
          <a:p>
            <a:r>
              <a:rPr lang="en-US" dirty="0"/>
              <a:t>When you feel yourself losing balance, try to relax and roll with the fall rather than resisting it.</a:t>
            </a:r>
          </a:p>
          <a:p>
            <a:pPr lvl="1"/>
            <a:r>
              <a:rPr lang="en-US" dirty="0"/>
              <a:t>Bend knees and get low</a:t>
            </a:r>
          </a:p>
          <a:p>
            <a:pPr lvl="1"/>
            <a:r>
              <a:rPr lang="en-US" dirty="0"/>
              <a:t>If falling forward, land on knees keeping your arms in front of you.</a:t>
            </a:r>
          </a:p>
          <a:p>
            <a:pPr lvl="1"/>
            <a:r>
              <a:rPr lang="en-US" dirty="0"/>
              <a:t>Try to avoid using your hands to break the fall as this magnifies the force applied to wrist, elbows and shoulder.</a:t>
            </a:r>
          </a:p>
          <a:p>
            <a:pPr lvl="1"/>
            <a:r>
              <a:rPr lang="en-US" dirty="0"/>
              <a:t>If you fall backwards, land on butt</a:t>
            </a:r>
          </a:p>
          <a:p>
            <a:r>
              <a:rPr lang="en-US" dirty="0"/>
              <a:t>Wearing wrist guards can also provide added protection and support for your wrists.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17" y="604348"/>
            <a:ext cx="4048768" cy="5728086"/>
          </a:xfrm>
          <a:prstGeom prst="rect">
            <a:avLst/>
          </a:prstGeom>
        </p:spPr>
      </p:pic>
      <p:cxnSp>
        <p:nvCxnSpPr>
          <p:cNvPr id="6" name="Straight Arrow Connector 5"/>
          <p:cNvCxnSpPr/>
          <p:nvPr/>
        </p:nvCxnSpPr>
        <p:spPr>
          <a:xfrm>
            <a:off x="6879364" y="5050564"/>
            <a:ext cx="1786072" cy="4358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2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solidFill>
                  <a:srgbClr val="C00000"/>
                </a:solidFill>
              </a:rPr>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172467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47263-5A86-46B0-BB51-3282E053E6E0}"/>
              </a:ext>
            </a:extLst>
          </p:cNvPr>
          <p:cNvSpPr>
            <a:spLocks noGrp="1"/>
          </p:cNvSpPr>
          <p:nvPr>
            <p:ph type="title"/>
          </p:nvPr>
        </p:nvSpPr>
        <p:spPr/>
        <p:txBody>
          <a:bodyPr/>
          <a:lstStyle/>
          <a:p>
            <a:r>
              <a:rPr lang="en-US" dirty="0"/>
              <a:t>How to Choose a Snowboard</a:t>
            </a:r>
          </a:p>
        </p:txBody>
      </p:sp>
      <p:sp>
        <p:nvSpPr>
          <p:cNvPr id="3" name="Content Placeholder 2">
            <a:extLst>
              <a:ext uri="{FF2B5EF4-FFF2-40B4-BE49-F238E27FC236}">
                <a16:creationId xmlns:a16="http://schemas.microsoft.com/office/drawing/2014/main" xmlns="" id="{07CFA36B-CD14-4D0C-8885-0ABC876EAFBE}"/>
              </a:ext>
            </a:extLst>
          </p:cNvPr>
          <p:cNvSpPr>
            <a:spLocks noGrp="1"/>
          </p:cNvSpPr>
          <p:nvPr>
            <p:ph sz="half" idx="1"/>
          </p:nvPr>
        </p:nvSpPr>
        <p:spPr>
          <a:xfrm>
            <a:off x="0" y="1487553"/>
            <a:ext cx="5298393" cy="4955976"/>
          </a:xfrm>
        </p:spPr>
        <p:txBody>
          <a:bodyPr/>
          <a:lstStyle/>
          <a:p>
            <a:pPr marL="457200" lvl="1" indent="0">
              <a:buNone/>
            </a:pPr>
            <a:r>
              <a:rPr lang="en-US" sz="2800" dirty="0"/>
              <a:t>Snowboard length: </a:t>
            </a:r>
          </a:p>
          <a:p>
            <a:pPr lvl="2"/>
            <a:r>
              <a:rPr lang="en-US" sz="2400" dirty="0"/>
              <a:t>As a general rule, if you stand a board on its tail, the nose of the board should reach somewhere between your nose and chin. </a:t>
            </a:r>
          </a:p>
          <a:p>
            <a:pPr lvl="2"/>
            <a:r>
              <a:rPr lang="en-US" sz="2400" dirty="0"/>
              <a:t>It’s more precise to use </a:t>
            </a:r>
            <a:r>
              <a:rPr lang="en-US" sz="2400" dirty="0" smtClean="0"/>
              <a:t>your height and body </a:t>
            </a:r>
            <a:r>
              <a:rPr lang="en-US" sz="2400" dirty="0"/>
              <a:t>weight, which is what many snowboard manufacturers </a:t>
            </a:r>
            <a:r>
              <a:rPr lang="en-US" sz="2400" dirty="0" smtClean="0"/>
              <a:t>now recommend</a:t>
            </a:r>
            <a:r>
              <a:rPr lang="en-US" sz="2400" dirty="0"/>
              <a:t>. </a:t>
            </a:r>
          </a:p>
          <a:p>
            <a:pPr lvl="2"/>
            <a:r>
              <a:rPr lang="en-US" sz="2400" dirty="0"/>
              <a:t>The size chart at the right can </a:t>
            </a:r>
            <a:r>
              <a:rPr lang="en-US" sz="2400" dirty="0" smtClean="0"/>
              <a:t>be </a:t>
            </a:r>
            <a:r>
              <a:rPr lang="en-US" sz="2400" dirty="0"/>
              <a:t>used to give you a good idea of the right board length based on your </a:t>
            </a:r>
            <a:r>
              <a:rPr lang="en-US" sz="2400" dirty="0" smtClean="0"/>
              <a:t>height and weight</a:t>
            </a:r>
            <a:r>
              <a:rPr lang="en-US" sz="2400" dirty="0"/>
              <a:t>.</a:t>
            </a:r>
          </a:p>
        </p:txBody>
      </p:sp>
      <p:pic>
        <p:nvPicPr>
          <p:cNvPr id="11" name="Content Placeholder 10"/>
          <p:cNvPicPr>
            <a:picLocks noGrp="1" noChangeAspect="1"/>
          </p:cNvPicPr>
          <p:nvPr>
            <p:ph sz="half" idx="2"/>
          </p:nvPr>
        </p:nvPicPr>
        <p:blipFill>
          <a:blip r:embed="rId2"/>
          <a:stretch>
            <a:fillRect/>
          </a:stretch>
        </p:blipFill>
        <p:spPr>
          <a:xfrm>
            <a:off x="5463243" y="1487553"/>
            <a:ext cx="6582766" cy="2956260"/>
          </a:xfrm>
          <a:prstGeom prst="rect">
            <a:avLst/>
          </a:prstGeom>
        </p:spPr>
      </p:pic>
    </p:spTree>
    <p:extLst>
      <p:ext uri="{BB962C8B-B14F-4D97-AF65-F5344CB8AC3E}">
        <p14:creationId xmlns:p14="http://schemas.microsoft.com/office/powerpoint/2010/main" val="1082032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Width and Boot </a:t>
            </a:r>
            <a:r>
              <a:rPr lang="en-US" dirty="0" smtClean="0"/>
              <a:t>Size</a:t>
            </a:r>
            <a:endParaRPr lang="en-US" dirty="0"/>
          </a:p>
        </p:txBody>
      </p:sp>
      <p:sp>
        <p:nvSpPr>
          <p:cNvPr id="3" name="Content Placeholder 2"/>
          <p:cNvSpPr>
            <a:spLocks noGrp="1"/>
          </p:cNvSpPr>
          <p:nvPr>
            <p:ph sz="half" idx="1"/>
          </p:nvPr>
        </p:nvSpPr>
        <p:spPr>
          <a:xfrm>
            <a:off x="838201" y="1825625"/>
            <a:ext cx="4588378" cy="4351338"/>
          </a:xfrm>
        </p:spPr>
        <p:txBody>
          <a:bodyPr/>
          <a:lstStyle/>
          <a:p>
            <a:pPr eaLnBrk="0" hangingPunct="0"/>
            <a:r>
              <a:rPr lang="en-US" dirty="0"/>
              <a:t>When it comes to compatibility with your snowboard, the size of your boot is important to take into consideration. </a:t>
            </a:r>
            <a:endParaRPr lang="en-US" dirty="0" smtClean="0"/>
          </a:p>
          <a:p>
            <a:pPr eaLnBrk="0" hangingPunct="0"/>
            <a:r>
              <a:rPr lang="en-US" dirty="0" smtClean="0"/>
              <a:t>People </a:t>
            </a:r>
            <a:r>
              <a:rPr lang="en-US" dirty="0"/>
              <a:t>with larger (11.5+) and smaller (&lt;7) boot sizes </a:t>
            </a:r>
            <a:r>
              <a:rPr lang="en-US" dirty="0" smtClean="0"/>
              <a:t>should purchase wider and narrower boards, respectively.</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547366526"/>
              </p:ext>
            </p:extLst>
          </p:nvPr>
        </p:nvGraphicFramePr>
        <p:xfrm>
          <a:off x="5554765" y="4168257"/>
          <a:ext cx="6281160" cy="1920240"/>
        </p:xfrm>
        <a:graphic>
          <a:graphicData uri="http://schemas.openxmlformats.org/drawingml/2006/table">
            <a:tbl>
              <a:tblPr firstRow="1" bandRow="1">
                <a:tableStyleId>{5C22544A-7EE6-4342-B048-85BDC9FD1C3A}</a:tableStyleId>
              </a:tblPr>
              <a:tblGrid>
                <a:gridCol w="1256232"/>
                <a:gridCol w="1256232"/>
                <a:gridCol w="1256232"/>
                <a:gridCol w="1256232"/>
                <a:gridCol w="1256232"/>
              </a:tblGrid>
              <a:tr h="370840">
                <a:tc>
                  <a:txBody>
                    <a:bodyPr/>
                    <a:lstStyle/>
                    <a:p>
                      <a:pPr algn="ctr"/>
                      <a:r>
                        <a:rPr lang="en-US" dirty="0"/>
                        <a:t>Boot Size (US Men’s)</a:t>
                      </a:r>
                    </a:p>
                  </a:txBody>
                  <a:tcPr anchor="b"/>
                </a:tc>
                <a:tc>
                  <a:txBody>
                    <a:bodyPr/>
                    <a:lstStyle/>
                    <a:p>
                      <a:pPr algn="ctr"/>
                      <a:r>
                        <a:rPr lang="en-US" dirty="0"/>
                        <a:t>&lt;8</a:t>
                      </a:r>
                    </a:p>
                  </a:txBody>
                  <a:tcPr anchor="b"/>
                </a:tc>
                <a:tc>
                  <a:txBody>
                    <a:bodyPr/>
                    <a:lstStyle/>
                    <a:p>
                      <a:pPr algn="ctr"/>
                      <a:r>
                        <a:rPr lang="en-US" dirty="0"/>
                        <a:t>8 - 10</a:t>
                      </a:r>
                    </a:p>
                  </a:txBody>
                  <a:tcPr anchor="b"/>
                </a:tc>
                <a:tc>
                  <a:txBody>
                    <a:bodyPr/>
                    <a:lstStyle/>
                    <a:p>
                      <a:pPr algn="ctr"/>
                      <a:r>
                        <a:rPr lang="en-US" dirty="0"/>
                        <a:t>10 - 11.5</a:t>
                      </a:r>
                    </a:p>
                  </a:txBody>
                  <a:tcPr anchor="b"/>
                </a:tc>
                <a:tc>
                  <a:txBody>
                    <a:bodyPr/>
                    <a:lstStyle/>
                    <a:p>
                      <a:pPr algn="ctr"/>
                      <a:r>
                        <a:rPr lang="en-US" dirty="0"/>
                        <a:t>11.5+</a:t>
                      </a:r>
                    </a:p>
                  </a:txBody>
                  <a:tcPr anchor="b"/>
                </a:tc>
              </a:tr>
              <a:tr h="370840">
                <a:tc>
                  <a:txBody>
                    <a:bodyPr/>
                    <a:lstStyle/>
                    <a:p>
                      <a:pPr algn="ctr"/>
                      <a:r>
                        <a:rPr lang="en-US"/>
                        <a:t>Width (mm)</a:t>
                      </a:r>
                    </a:p>
                  </a:txBody>
                  <a:tcPr anchor="ctr"/>
                </a:tc>
                <a:tc>
                  <a:txBody>
                    <a:bodyPr/>
                    <a:lstStyle/>
                    <a:p>
                      <a:pPr algn="ctr"/>
                      <a:r>
                        <a:rPr lang="en-US"/>
                        <a:t>&lt;245</a:t>
                      </a:r>
                    </a:p>
                  </a:txBody>
                  <a:tcPr anchor="ctr"/>
                </a:tc>
                <a:tc>
                  <a:txBody>
                    <a:bodyPr/>
                    <a:lstStyle/>
                    <a:p>
                      <a:pPr algn="ctr"/>
                      <a:r>
                        <a:rPr lang="en-US"/>
                        <a:t>246 - 254</a:t>
                      </a:r>
                    </a:p>
                  </a:txBody>
                  <a:tcPr anchor="ctr"/>
                </a:tc>
                <a:tc>
                  <a:txBody>
                    <a:bodyPr/>
                    <a:lstStyle/>
                    <a:p>
                      <a:pPr algn="ctr"/>
                      <a:r>
                        <a:rPr lang="en-US" dirty="0"/>
                        <a:t>255 - 259</a:t>
                      </a:r>
                    </a:p>
                  </a:txBody>
                  <a:tcPr anchor="ctr"/>
                </a:tc>
                <a:tc>
                  <a:txBody>
                    <a:bodyPr/>
                    <a:lstStyle/>
                    <a:p>
                      <a:pPr algn="ctr"/>
                      <a:r>
                        <a:rPr lang="en-US"/>
                        <a:t>260+</a:t>
                      </a:r>
                    </a:p>
                  </a:txBody>
                  <a:tcPr anchor="ctr"/>
                </a:tc>
              </a:tr>
              <a:tr h="370840">
                <a:tc>
                  <a:txBody>
                    <a:bodyPr/>
                    <a:lstStyle/>
                    <a:p>
                      <a:pPr algn="ctr"/>
                      <a:r>
                        <a:rPr lang="en-US" dirty="0" smtClean="0"/>
                        <a:t>Snowboard Width</a:t>
                      </a:r>
                      <a:endParaRPr lang="en-US" dirty="0"/>
                    </a:p>
                  </a:txBody>
                  <a:tcPr anchor="ctr"/>
                </a:tc>
                <a:tc>
                  <a:txBody>
                    <a:bodyPr/>
                    <a:lstStyle/>
                    <a:p>
                      <a:pPr algn="ctr"/>
                      <a:r>
                        <a:rPr lang="en-US" dirty="0"/>
                        <a:t>Narrow</a:t>
                      </a:r>
                    </a:p>
                  </a:txBody>
                  <a:tcPr anchor="ctr"/>
                </a:tc>
                <a:tc>
                  <a:txBody>
                    <a:bodyPr/>
                    <a:lstStyle/>
                    <a:p>
                      <a:pPr algn="ctr"/>
                      <a:r>
                        <a:rPr lang="en-US" dirty="0"/>
                        <a:t>Regular</a:t>
                      </a:r>
                    </a:p>
                  </a:txBody>
                  <a:tcPr anchor="ctr"/>
                </a:tc>
                <a:tc>
                  <a:txBody>
                    <a:bodyPr/>
                    <a:lstStyle/>
                    <a:p>
                      <a:pPr algn="ctr"/>
                      <a:r>
                        <a:rPr lang="en-US" dirty="0"/>
                        <a:t>Mid-Wide</a:t>
                      </a:r>
                    </a:p>
                  </a:txBody>
                  <a:tcPr anchor="ctr"/>
                </a:tc>
                <a:tc>
                  <a:txBody>
                    <a:bodyPr/>
                    <a:lstStyle/>
                    <a:p>
                      <a:pPr algn="ctr"/>
                      <a:r>
                        <a:rPr lang="en-US" dirty="0"/>
                        <a:t>Wide</a:t>
                      </a:r>
                    </a:p>
                  </a:txBody>
                  <a:tcPr anchor="ctr"/>
                </a:tc>
              </a:tr>
            </a:tbl>
          </a:graphicData>
        </a:graphic>
      </p:graphicFrame>
      <p:pic>
        <p:nvPicPr>
          <p:cNvPr id="8" name="Picture 7"/>
          <p:cNvPicPr>
            <a:picLocks noChangeAspect="1"/>
          </p:cNvPicPr>
          <p:nvPr/>
        </p:nvPicPr>
        <p:blipFill>
          <a:blip r:embed="rId2"/>
          <a:stretch>
            <a:fillRect/>
          </a:stretch>
        </p:blipFill>
        <p:spPr>
          <a:xfrm>
            <a:off x="5554765" y="1690688"/>
            <a:ext cx="6281160" cy="2477569"/>
          </a:xfrm>
          <a:prstGeom prst="rect">
            <a:avLst/>
          </a:prstGeom>
        </p:spPr>
      </p:pic>
    </p:spTree>
    <p:extLst>
      <p:ext uri="{BB962C8B-B14F-4D97-AF65-F5344CB8AC3E}">
        <p14:creationId xmlns:p14="http://schemas.microsoft.com/office/powerpoint/2010/main" val="1638987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Snowboard Boot Fit</a:t>
            </a:r>
            <a:endParaRPr lang="en-US" dirty="0"/>
          </a:p>
        </p:txBody>
      </p:sp>
      <p:sp>
        <p:nvSpPr>
          <p:cNvPr id="6" name="Content Placeholder 5"/>
          <p:cNvSpPr>
            <a:spLocks noGrp="1"/>
          </p:cNvSpPr>
          <p:nvPr>
            <p:ph sz="half" idx="1"/>
          </p:nvPr>
        </p:nvSpPr>
        <p:spPr>
          <a:xfrm>
            <a:off x="838199" y="1825625"/>
            <a:ext cx="5357501" cy="4351338"/>
          </a:xfrm>
        </p:spPr>
        <p:txBody>
          <a:bodyPr>
            <a:normAutofit fontScale="92500" lnSpcReduction="10000"/>
          </a:bodyPr>
          <a:lstStyle/>
          <a:p>
            <a:r>
              <a:rPr lang="en-US" dirty="0"/>
              <a:t>How Should Snowboard Boots Fit?</a:t>
            </a:r>
          </a:p>
          <a:p>
            <a:pPr lvl="1">
              <a:buFont typeface="Courier New" panose="02070309020205020404" pitchFamily="49" charset="0"/>
              <a:buChar char="o"/>
            </a:pPr>
            <a:r>
              <a:rPr lang="en-US" dirty="0"/>
              <a:t>Snowboard boots should fit snugly, but not to the point where they cause pain. </a:t>
            </a:r>
            <a:endParaRPr lang="en-US" dirty="0" smtClean="0"/>
          </a:p>
          <a:p>
            <a:pPr lvl="1">
              <a:buFont typeface="Courier New" panose="02070309020205020404" pitchFamily="49" charset="0"/>
              <a:buChar char="o"/>
            </a:pPr>
            <a:r>
              <a:rPr lang="en-US" dirty="0" smtClean="0"/>
              <a:t>Most </a:t>
            </a:r>
            <a:r>
              <a:rPr lang="en-US" dirty="0"/>
              <a:t>boots need several days of riding for them to </a:t>
            </a:r>
            <a:r>
              <a:rPr lang="en-US" dirty="0" smtClean="0"/>
              <a:t>conform </a:t>
            </a:r>
            <a:r>
              <a:rPr lang="en-US" dirty="0"/>
              <a:t>to their true size, and as a result should be fairly tight when brand new.</a:t>
            </a:r>
          </a:p>
          <a:p>
            <a:pPr lvl="1">
              <a:buFont typeface="Courier New" panose="02070309020205020404" pitchFamily="49" charset="0"/>
              <a:buChar char="o"/>
            </a:pPr>
            <a:r>
              <a:rPr lang="en-US" dirty="0"/>
              <a:t>In a good fitting boot your toes will gently graze the boot’s toecap and you should be able to wiggle your toes inside the boots. </a:t>
            </a:r>
            <a:endParaRPr lang="en-US" dirty="0" smtClean="0"/>
          </a:p>
          <a:p>
            <a:pPr lvl="1">
              <a:buFont typeface="Courier New" panose="02070309020205020404" pitchFamily="49" charset="0"/>
              <a:buChar char="o"/>
            </a:pPr>
            <a:r>
              <a:rPr lang="en-US" dirty="0" smtClean="0"/>
              <a:t>When </a:t>
            </a:r>
            <a:r>
              <a:rPr lang="en-US" dirty="0"/>
              <a:t>your knee is driven forward your heel should remain in </a:t>
            </a:r>
            <a:r>
              <a:rPr lang="en-US" dirty="0" smtClean="0"/>
              <a:t>place as </a:t>
            </a:r>
            <a:r>
              <a:rPr lang="en-US" dirty="0"/>
              <a:t>this is important for board </a:t>
            </a:r>
            <a:r>
              <a:rPr lang="en-US" dirty="0" smtClean="0"/>
              <a:t>control. </a:t>
            </a:r>
            <a:endParaRPr lang="en-US" dirty="0"/>
          </a:p>
          <a:p>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45256" y="3778056"/>
            <a:ext cx="5242634" cy="2667395"/>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800" y="271121"/>
            <a:ext cx="5243090" cy="3506935"/>
          </a:xfrm>
          <a:prstGeom prst="rect">
            <a:avLst/>
          </a:prstGeom>
        </p:spPr>
      </p:pic>
    </p:spTree>
    <p:extLst>
      <p:ext uri="{BB962C8B-B14F-4D97-AF65-F5344CB8AC3E}">
        <p14:creationId xmlns:p14="http://schemas.microsoft.com/office/powerpoint/2010/main" val="3924376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Snowboard </a:t>
            </a:r>
            <a:r>
              <a:rPr lang="en-US" dirty="0" smtClean="0"/>
              <a:t>Boot Flex</a:t>
            </a:r>
            <a:endParaRPr lang="en-US" dirty="0"/>
          </a:p>
        </p:txBody>
      </p:sp>
      <p:sp>
        <p:nvSpPr>
          <p:cNvPr id="6" name="Content Placeholder 5"/>
          <p:cNvSpPr>
            <a:spLocks noGrp="1"/>
          </p:cNvSpPr>
          <p:nvPr>
            <p:ph sz="half" idx="1"/>
          </p:nvPr>
        </p:nvSpPr>
        <p:spPr>
          <a:xfrm>
            <a:off x="838199" y="1825625"/>
            <a:ext cx="6434271" cy="4351338"/>
          </a:xfrm>
        </p:spPr>
        <p:txBody>
          <a:bodyPr/>
          <a:lstStyle/>
          <a:p>
            <a:r>
              <a:rPr lang="en-US" dirty="0"/>
              <a:t>Snowboard Boot Flex</a:t>
            </a:r>
          </a:p>
          <a:p>
            <a:r>
              <a:rPr lang="en-US" dirty="0"/>
              <a:t>Snowboard boots have different flex ratings, ranging from soft to stiff. </a:t>
            </a:r>
            <a:endParaRPr lang="en-US" dirty="0" smtClean="0"/>
          </a:p>
          <a:p>
            <a:r>
              <a:rPr lang="en-US" dirty="0" smtClean="0"/>
              <a:t>Boot </a:t>
            </a:r>
            <a:r>
              <a:rPr lang="en-US" dirty="0"/>
              <a:t>flex is a personal preference but generally a softer flex is chosen by park and beginner riders. </a:t>
            </a:r>
            <a:endParaRPr lang="en-US" dirty="0" smtClean="0"/>
          </a:p>
          <a:p>
            <a:r>
              <a:rPr lang="en-US" dirty="0" smtClean="0"/>
              <a:t>For </a:t>
            </a:r>
            <a:r>
              <a:rPr lang="en-US" dirty="0"/>
              <a:t>advanced, all mountain riders and </a:t>
            </a:r>
            <a:r>
              <a:rPr lang="en-US" dirty="0" err="1"/>
              <a:t>freeriders</a:t>
            </a:r>
            <a:r>
              <a:rPr lang="en-US" dirty="0"/>
              <a:t>, a stiffer flexing boot is often favored. </a:t>
            </a:r>
          </a:p>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653634740"/>
              </p:ext>
            </p:extLst>
          </p:nvPr>
        </p:nvGraphicFramePr>
        <p:xfrm>
          <a:off x="7618221" y="2832265"/>
          <a:ext cx="4053054" cy="3643800"/>
        </p:xfrm>
        <a:graphic>
          <a:graphicData uri="http://schemas.openxmlformats.org/drawingml/2006/table">
            <a:tbl>
              <a:tblPr firstRow="1" bandRow="1">
                <a:tableStyleId>{5C22544A-7EE6-4342-B048-85BDC9FD1C3A}</a:tableStyleId>
              </a:tblPr>
              <a:tblGrid>
                <a:gridCol w="2026527"/>
                <a:gridCol w="2026527"/>
              </a:tblGrid>
              <a:tr h="728760">
                <a:tc>
                  <a:txBody>
                    <a:bodyPr/>
                    <a:lstStyle/>
                    <a:p>
                      <a:pPr algn="ctr"/>
                      <a:r>
                        <a:rPr lang="en-US" sz="2400" b="1" dirty="0"/>
                        <a:t>Riding Type</a:t>
                      </a:r>
                      <a:endParaRPr lang="en-US" sz="2400" dirty="0"/>
                    </a:p>
                  </a:txBody>
                  <a:tcPr marL="0" marR="0" marT="0" marB="0" anchor="b"/>
                </a:tc>
                <a:tc>
                  <a:txBody>
                    <a:bodyPr/>
                    <a:lstStyle/>
                    <a:p>
                      <a:pPr algn="ctr"/>
                      <a:r>
                        <a:rPr lang="en-US" sz="2400" b="1" dirty="0"/>
                        <a:t>Boot Flex</a:t>
                      </a:r>
                      <a:endParaRPr lang="en-US" sz="2400" dirty="0"/>
                    </a:p>
                  </a:txBody>
                  <a:tcPr marL="0" marR="0" marT="0" marB="0" anchor="b"/>
                </a:tc>
              </a:tr>
              <a:tr h="728760">
                <a:tc>
                  <a:txBody>
                    <a:bodyPr/>
                    <a:lstStyle/>
                    <a:p>
                      <a:pPr algn="ctr"/>
                      <a:r>
                        <a:rPr lang="en-US" sz="2200" dirty="0"/>
                        <a:t>All-mountain (most riders)</a:t>
                      </a:r>
                    </a:p>
                  </a:txBody>
                  <a:tcPr marL="0" marR="0" marT="0" marB="0" anchor="ctr"/>
                </a:tc>
                <a:tc>
                  <a:txBody>
                    <a:bodyPr/>
                    <a:lstStyle/>
                    <a:p>
                      <a:pPr algn="ctr"/>
                      <a:r>
                        <a:rPr lang="en-US" sz="2200"/>
                        <a:t>Soft to medium</a:t>
                      </a:r>
                    </a:p>
                  </a:txBody>
                  <a:tcPr marL="0" marR="0" marT="0" marB="0" anchor="ctr"/>
                </a:tc>
              </a:tr>
              <a:tr h="728760">
                <a:tc>
                  <a:txBody>
                    <a:bodyPr/>
                    <a:lstStyle/>
                    <a:p>
                      <a:pPr algn="ctr"/>
                      <a:r>
                        <a:rPr lang="en-US" sz="2200" dirty="0"/>
                        <a:t>All-mountain (racers)</a:t>
                      </a:r>
                    </a:p>
                  </a:txBody>
                  <a:tcPr marL="0" marR="0" marT="0" marB="0" anchor="ctr"/>
                </a:tc>
                <a:tc>
                  <a:txBody>
                    <a:bodyPr/>
                    <a:lstStyle/>
                    <a:p>
                      <a:pPr algn="ctr"/>
                      <a:r>
                        <a:rPr lang="en-US" sz="2200" dirty="0"/>
                        <a:t>Stiff</a:t>
                      </a:r>
                    </a:p>
                  </a:txBody>
                  <a:tcPr marL="0" marR="0" marT="0" marB="0" anchor="ctr"/>
                </a:tc>
              </a:tr>
              <a:tr h="728760">
                <a:tc>
                  <a:txBody>
                    <a:bodyPr/>
                    <a:lstStyle/>
                    <a:p>
                      <a:pPr algn="ctr"/>
                      <a:r>
                        <a:rPr lang="en-US" sz="2200"/>
                        <a:t>Freeride</a:t>
                      </a:r>
                    </a:p>
                  </a:txBody>
                  <a:tcPr marL="0" marR="0" marT="0" marB="0" anchor="ctr"/>
                </a:tc>
                <a:tc>
                  <a:txBody>
                    <a:bodyPr/>
                    <a:lstStyle/>
                    <a:p>
                      <a:pPr algn="ctr"/>
                      <a:r>
                        <a:rPr lang="en-US" sz="2200" dirty="0"/>
                        <a:t>Stiff</a:t>
                      </a:r>
                    </a:p>
                  </a:txBody>
                  <a:tcPr marL="0" marR="0" marT="0" marB="0" anchor="ctr"/>
                </a:tc>
              </a:tr>
              <a:tr h="728760">
                <a:tc>
                  <a:txBody>
                    <a:bodyPr/>
                    <a:lstStyle/>
                    <a:p>
                      <a:pPr algn="ctr"/>
                      <a:r>
                        <a:rPr lang="en-US" sz="2200"/>
                        <a:t>Freestyle</a:t>
                      </a:r>
                    </a:p>
                  </a:txBody>
                  <a:tcPr marL="0" marR="0" marT="0" marB="0" anchor="ctr"/>
                </a:tc>
                <a:tc>
                  <a:txBody>
                    <a:bodyPr/>
                    <a:lstStyle/>
                    <a:p>
                      <a:pPr algn="ctr"/>
                      <a:r>
                        <a:rPr lang="en-US" sz="2200" dirty="0"/>
                        <a:t>Soft</a:t>
                      </a:r>
                    </a:p>
                  </a:txBody>
                  <a:tcPr marL="0" marR="0" marT="0" marB="0" anchor="ctr"/>
                </a:tc>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221" y="299105"/>
            <a:ext cx="4053056" cy="2533160"/>
          </a:xfrm>
          <a:prstGeom prst="rect">
            <a:avLst/>
          </a:prstGeom>
        </p:spPr>
      </p:pic>
    </p:spTree>
    <p:extLst>
      <p:ext uri="{BB962C8B-B14F-4D97-AF65-F5344CB8AC3E}">
        <p14:creationId xmlns:p14="http://schemas.microsoft.com/office/powerpoint/2010/main" val="1679466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10515600" cy="1325563"/>
          </a:xfrm>
        </p:spPr>
        <p:txBody>
          <a:bodyPr/>
          <a:lstStyle/>
          <a:p>
            <a:r>
              <a:rPr lang="en-US" dirty="0"/>
              <a:t>Snowboard </a:t>
            </a:r>
            <a:r>
              <a:rPr lang="en-US" dirty="0" smtClean="0"/>
              <a:t>Boot Lacing System</a:t>
            </a:r>
            <a:endParaRPr lang="en-US" dirty="0"/>
          </a:p>
        </p:txBody>
      </p:sp>
      <p:sp>
        <p:nvSpPr>
          <p:cNvPr id="6" name="Content Placeholder 5"/>
          <p:cNvSpPr>
            <a:spLocks noGrp="1"/>
          </p:cNvSpPr>
          <p:nvPr>
            <p:ph sz="half" idx="1"/>
          </p:nvPr>
        </p:nvSpPr>
        <p:spPr>
          <a:xfrm>
            <a:off x="838200" y="1325563"/>
            <a:ext cx="5383138" cy="5374340"/>
          </a:xfrm>
        </p:spPr>
        <p:txBody>
          <a:bodyPr>
            <a:normAutofit fontScale="77500" lnSpcReduction="20000"/>
          </a:bodyPr>
          <a:lstStyle/>
          <a:p>
            <a:r>
              <a:rPr lang="en-US" b="1" dirty="0" smtClean="0"/>
              <a:t>Traditional </a:t>
            </a:r>
            <a:r>
              <a:rPr lang="en-US" b="1" dirty="0"/>
              <a:t>Laces</a:t>
            </a:r>
          </a:p>
          <a:p>
            <a:pPr lvl="1">
              <a:buFont typeface="Courier New" panose="02070309020205020404" pitchFamily="49" charset="0"/>
              <a:buChar char="o"/>
            </a:pPr>
            <a:r>
              <a:rPr lang="en-US" dirty="0"/>
              <a:t>Easy to use, traditional laces are very customizable but often loosen during the day. </a:t>
            </a:r>
            <a:endParaRPr lang="en-US" dirty="0" smtClean="0"/>
          </a:p>
          <a:p>
            <a:pPr lvl="1">
              <a:buFont typeface="Courier New" panose="02070309020205020404" pitchFamily="49" charset="0"/>
              <a:buChar char="o"/>
            </a:pPr>
            <a:r>
              <a:rPr lang="en-US" dirty="0" smtClean="0"/>
              <a:t>Despite </a:t>
            </a:r>
            <a:r>
              <a:rPr lang="en-US" dirty="0"/>
              <a:t>this, many snowboarders stick with this classic system for easy lace replacement and a tailor-made fit</a:t>
            </a:r>
            <a:r>
              <a:rPr lang="en-US" dirty="0" smtClean="0"/>
              <a:t>.</a:t>
            </a:r>
          </a:p>
          <a:p>
            <a:r>
              <a:rPr lang="en-US" b="1" dirty="0" smtClean="0"/>
              <a:t>Quick-pull </a:t>
            </a:r>
            <a:r>
              <a:rPr lang="en-US" b="1" dirty="0"/>
              <a:t>Laces</a:t>
            </a:r>
          </a:p>
          <a:p>
            <a:pPr lvl="1">
              <a:buFont typeface="Courier New" panose="02070309020205020404" pitchFamily="49" charset="0"/>
              <a:buChar char="o"/>
            </a:pPr>
            <a:r>
              <a:rPr lang="en-US" dirty="0"/>
              <a:t>Faster than traditional lacing systems. </a:t>
            </a:r>
            <a:endParaRPr lang="en-US" dirty="0" smtClean="0"/>
          </a:p>
          <a:p>
            <a:pPr lvl="1">
              <a:buFont typeface="Courier New" panose="02070309020205020404" pitchFamily="49" charset="0"/>
              <a:buChar char="o"/>
            </a:pPr>
            <a:r>
              <a:rPr lang="en-US" dirty="0" smtClean="0"/>
              <a:t>Many </a:t>
            </a:r>
            <a:r>
              <a:rPr lang="en-US" dirty="0"/>
              <a:t>quick-pull lacing systems allow the forefoot and ankle/lower leg to tighten independently from each other, this is called zonal lacing. </a:t>
            </a:r>
            <a:endParaRPr lang="en-US" dirty="0" smtClean="0"/>
          </a:p>
          <a:p>
            <a:pPr lvl="1">
              <a:buFont typeface="Courier New" panose="02070309020205020404" pitchFamily="49" charset="0"/>
              <a:buChar char="o"/>
            </a:pPr>
            <a:r>
              <a:rPr lang="en-US" dirty="0" smtClean="0"/>
              <a:t>This </a:t>
            </a:r>
            <a:r>
              <a:rPr lang="en-US" dirty="0"/>
              <a:t>type of lacing system is fast, easy, and can be tightened while wearing gloves. </a:t>
            </a:r>
            <a:endParaRPr lang="en-US" dirty="0" smtClean="0"/>
          </a:p>
          <a:p>
            <a:r>
              <a:rPr lang="en-US" b="1" dirty="0" smtClean="0"/>
              <a:t>Boa </a:t>
            </a:r>
            <a:r>
              <a:rPr lang="en-US" b="1" dirty="0"/>
              <a:t>System</a:t>
            </a:r>
          </a:p>
          <a:p>
            <a:pPr lvl="1">
              <a:buFont typeface="Courier New" panose="02070309020205020404" pitchFamily="49" charset="0"/>
              <a:buChar char="o"/>
            </a:pPr>
            <a:r>
              <a:rPr lang="en-US" dirty="0" smtClean="0"/>
              <a:t>Boa </a:t>
            </a:r>
            <a:r>
              <a:rPr lang="en-US" dirty="0"/>
              <a:t>lacing systems offer fast and easy micro adjustability to your boot fit. </a:t>
            </a:r>
            <a:endParaRPr lang="en-US" dirty="0" smtClean="0"/>
          </a:p>
          <a:p>
            <a:pPr lvl="1">
              <a:buFont typeface="Courier New" panose="02070309020205020404" pitchFamily="49" charset="0"/>
              <a:buChar char="o"/>
            </a:pPr>
            <a:r>
              <a:rPr lang="en-US" dirty="0" smtClean="0"/>
              <a:t>Boa </a:t>
            </a:r>
            <a:r>
              <a:rPr lang="en-US" dirty="0"/>
              <a:t>systems use a ratcheting dial attached to a cable. </a:t>
            </a:r>
            <a:endParaRPr lang="en-US" dirty="0" smtClean="0"/>
          </a:p>
          <a:p>
            <a:pPr lvl="1">
              <a:buFont typeface="Courier New" panose="02070309020205020404" pitchFamily="49" charset="0"/>
              <a:buChar char="o"/>
            </a:pPr>
            <a:r>
              <a:rPr lang="en-US" dirty="0" smtClean="0"/>
              <a:t>The </a:t>
            </a:r>
            <a:r>
              <a:rPr lang="en-US" dirty="0"/>
              <a:t>turning and locking can be done with one hand and also with gloves on. </a:t>
            </a:r>
          </a:p>
          <a:p>
            <a:endParaRPr lang="en-US" dirty="0"/>
          </a:p>
        </p:txBody>
      </p:sp>
      <p:pic>
        <p:nvPicPr>
          <p:cNvPr id="4" name="Content Placeholder 3"/>
          <p:cNvPicPr>
            <a:picLocks noGrp="1" noChangeAspect="1"/>
          </p:cNvPicPr>
          <p:nvPr>
            <p:ph sz="half" idx="2"/>
          </p:nvPr>
        </p:nvPicPr>
        <p:blipFill>
          <a:blip r:embed="rId2"/>
          <a:stretch>
            <a:fillRect/>
          </a:stretch>
        </p:blipFill>
        <p:spPr>
          <a:xfrm>
            <a:off x="6317478" y="1690688"/>
            <a:ext cx="5181600" cy="2982298"/>
          </a:xfrm>
          <a:prstGeom prst="rect">
            <a:avLst/>
          </a:prstGeom>
        </p:spPr>
      </p:pic>
    </p:spTree>
    <p:extLst>
      <p:ext uri="{BB962C8B-B14F-4D97-AF65-F5344CB8AC3E}">
        <p14:creationId xmlns:p14="http://schemas.microsoft.com/office/powerpoint/2010/main" val="1299832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solidFill>
                  <a:srgbClr val="C00000"/>
                </a:solidFill>
              </a:rPr>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371574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Snowboard Bindings</a:t>
            </a:r>
            <a:endParaRPr lang="en-US" dirty="0"/>
          </a:p>
        </p:txBody>
      </p:sp>
      <p:sp>
        <p:nvSpPr>
          <p:cNvPr id="3" name="Content Placeholder 2"/>
          <p:cNvSpPr>
            <a:spLocks noGrp="1"/>
          </p:cNvSpPr>
          <p:nvPr>
            <p:ph sz="half" idx="1"/>
          </p:nvPr>
        </p:nvSpPr>
        <p:spPr>
          <a:xfrm>
            <a:off x="838200" y="1825625"/>
            <a:ext cx="6075348" cy="4771728"/>
          </a:xfrm>
        </p:spPr>
        <p:txBody>
          <a:bodyPr>
            <a:normAutofit fontScale="85000" lnSpcReduction="20000"/>
          </a:bodyPr>
          <a:lstStyle/>
          <a:p>
            <a:pPr marL="0" indent="0">
              <a:buNone/>
            </a:pPr>
            <a:r>
              <a:rPr lang="en-US" b="1" dirty="0"/>
              <a:t>Strap in Bindings</a:t>
            </a:r>
          </a:p>
          <a:p>
            <a:r>
              <a:rPr lang="en-US" dirty="0"/>
              <a:t>Strap snowboard bindings are the most common type of snowboard binding. </a:t>
            </a:r>
            <a:endParaRPr lang="en-US" dirty="0" smtClean="0"/>
          </a:p>
          <a:p>
            <a:pPr lvl="1">
              <a:buFont typeface="Courier New" panose="02070309020205020404" pitchFamily="49" charset="0"/>
              <a:buChar char="o"/>
            </a:pPr>
            <a:r>
              <a:rPr lang="en-US" dirty="0" smtClean="0"/>
              <a:t>These </a:t>
            </a:r>
            <a:r>
              <a:rPr lang="en-US" dirty="0"/>
              <a:t>typically feature two straps, an ankle strap and a toe strap. </a:t>
            </a:r>
            <a:endParaRPr lang="en-US" dirty="0" smtClean="0"/>
          </a:p>
          <a:p>
            <a:pPr lvl="1">
              <a:buFont typeface="Courier New" panose="02070309020205020404" pitchFamily="49" charset="0"/>
              <a:buChar char="o"/>
            </a:pPr>
            <a:r>
              <a:rPr lang="en-US" dirty="0" smtClean="0"/>
              <a:t>The </a:t>
            </a:r>
            <a:r>
              <a:rPr lang="en-US" dirty="0"/>
              <a:t>ankle strap spans across the top of the boot to secure the foot into the heel cup area of the binding against the </a:t>
            </a:r>
            <a:r>
              <a:rPr lang="en-US" dirty="0" err="1"/>
              <a:t>highback</a:t>
            </a:r>
            <a:r>
              <a:rPr lang="en-US" dirty="0"/>
              <a:t>. </a:t>
            </a:r>
            <a:endParaRPr lang="en-US" dirty="0" smtClean="0"/>
          </a:p>
          <a:p>
            <a:pPr lvl="1">
              <a:buFont typeface="Courier New" panose="02070309020205020404" pitchFamily="49" charset="0"/>
              <a:buChar char="o"/>
            </a:pPr>
            <a:r>
              <a:rPr lang="en-US" dirty="0" smtClean="0"/>
              <a:t>The</a:t>
            </a:r>
            <a:r>
              <a:rPr lang="en-US" dirty="0"/>
              <a:t> toe cap strap ratchets across the toe of the boot, ensuring the toes and ball of the foot are securely fit into the binding, preventing any unwanted forward or lateral movement. </a:t>
            </a:r>
            <a:endParaRPr lang="en-US" dirty="0" smtClean="0"/>
          </a:p>
          <a:p>
            <a:r>
              <a:rPr lang="en-US" dirty="0" smtClean="0"/>
              <a:t>Strap-in </a:t>
            </a:r>
            <a:r>
              <a:rPr lang="en-US" dirty="0"/>
              <a:t>bindings come in a variety of support, cushioning and price options, making them a great option for all ride types and skill levels</a:t>
            </a:r>
            <a:r>
              <a:rPr lang="en-US" dirty="0" smtClean="0"/>
              <a:t>.</a:t>
            </a:r>
          </a:p>
        </p:txBody>
      </p:sp>
      <p:pic>
        <p:nvPicPr>
          <p:cNvPr id="6" name="Content Placeholder 5"/>
          <p:cNvPicPr>
            <a:picLocks noGrp="1" noChangeAspect="1"/>
          </p:cNvPicPr>
          <p:nvPr>
            <p:ph sz="half" idx="2"/>
          </p:nvPr>
        </p:nvPicPr>
        <p:blipFill>
          <a:blip r:embed="rId2"/>
          <a:stretch>
            <a:fillRect/>
          </a:stretch>
        </p:blipFill>
        <p:spPr>
          <a:xfrm>
            <a:off x="7176991" y="1825625"/>
            <a:ext cx="4351338" cy="4351338"/>
          </a:xfrm>
          <a:prstGeom prst="rect">
            <a:avLst/>
          </a:prstGeom>
        </p:spPr>
      </p:pic>
    </p:spTree>
    <p:extLst>
      <p:ext uri="{BB962C8B-B14F-4D97-AF65-F5344CB8AC3E}">
        <p14:creationId xmlns:p14="http://schemas.microsoft.com/office/powerpoint/2010/main" val="279756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Avalanches</a:t>
            </a:r>
          </a:p>
        </p:txBody>
      </p:sp>
      <p:sp>
        <p:nvSpPr>
          <p:cNvPr id="3" name="Content Placeholder 2"/>
          <p:cNvSpPr>
            <a:spLocks noGrp="1"/>
          </p:cNvSpPr>
          <p:nvPr>
            <p:ph idx="1"/>
          </p:nvPr>
        </p:nvSpPr>
        <p:spPr>
          <a:xfrm>
            <a:off x="838200" y="1825625"/>
            <a:ext cx="5195130" cy="4771728"/>
          </a:xfrm>
        </p:spPr>
        <p:txBody>
          <a:bodyPr>
            <a:normAutofit fontScale="92500"/>
          </a:bodyPr>
          <a:lstStyle/>
          <a:p>
            <a:r>
              <a:rPr lang="en-US" dirty="0"/>
              <a:t>Scouts should be aware of the signs of avalanche-prone areas, such as steep slopes and recent snowfall. </a:t>
            </a:r>
          </a:p>
          <a:p>
            <a:r>
              <a:rPr lang="en-US" dirty="0"/>
              <a:t>They should avoid these areas or travel with proper avalanche safety equipment, including a beacon, shovel, and probe. </a:t>
            </a:r>
          </a:p>
          <a:p>
            <a:r>
              <a:rPr lang="en-US" dirty="0"/>
              <a:t>Scouts should also learn how to recognize unstable snow conditions and make informed decisions about where and when to ski or snowboard.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330" y="1469876"/>
            <a:ext cx="5902295" cy="3320041"/>
          </a:xfrm>
          <a:prstGeom prst="rect">
            <a:avLst/>
          </a:prstGeom>
        </p:spPr>
      </p:pic>
    </p:spTree>
    <p:extLst>
      <p:ext uri="{BB962C8B-B14F-4D97-AF65-F5344CB8AC3E}">
        <p14:creationId xmlns:p14="http://schemas.microsoft.com/office/powerpoint/2010/main" val="698734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Bindings</a:t>
            </a:r>
          </a:p>
        </p:txBody>
      </p:sp>
      <p:sp>
        <p:nvSpPr>
          <p:cNvPr id="3" name="Content Placeholder 2"/>
          <p:cNvSpPr>
            <a:spLocks noGrp="1"/>
          </p:cNvSpPr>
          <p:nvPr>
            <p:ph sz="half" idx="1"/>
          </p:nvPr>
        </p:nvSpPr>
        <p:spPr/>
        <p:txBody>
          <a:bodyPr/>
          <a:lstStyle/>
          <a:p>
            <a:r>
              <a:rPr lang="en-US" b="1" dirty="0"/>
              <a:t>Rear-Entry Bindings</a:t>
            </a:r>
          </a:p>
          <a:p>
            <a:pPr lvl="1">
              <a:buFont typeface="Courier New" panose="02070309020205020404" pitchFamily="49" charset="0"/>
              <a:buChar char="o"/>
            </a:pPr>
            <a:r>
              <a:rPr lang="en-US" dirty="0"/>
              <a:t>Rear entry bindings can be identified by the reinforced </a:t>
            </a:r>
            <a:r>
              <a:rPr lang="en-US" dirty="0" err="1"/>
              <a:t>highback</a:t>
            </a:r>
            <a:r>
              <a:rPr lang="en-US" dirty="0"/>
              <a:t> and single strap at the toe. </a:t>
            </a:r>
            <a:endParaRPr lang="en-US" dirty="0" smtClean="0"/>
          </a:p>
          <a:p>
            <a:pPr lvl="1">
              <a:buFont typeface="Courier New" panose="02070309020205020404" pitchFamily="49" charset="0"/>
              <a:buChar char="o"/>
            </a:pPr>
            <a:r>
              <a:rPr lang="en-US" dirty="0" smtClean="0"/>
              <a:t>The </a:t>
            </a:r>
            <a:r>
              <a:rPr lang="en-US" dirty="0" err="1"/>
              <a:t>highback</a:t>
            </a:r>
            <a:r>
              <a:rPr lang="en-US" dirty="0"/>
              <a:t> of these bindings will pop open, you slide your foot into the strap and then close the </a:t>
            </a:r>
            <a:r>
              <a:rPr lang="en-US" dirty="0" err="1"/>
              <a:t>highback</a:t>
            </a:r>
            <a:r>
              <a:rPr lang="en-US" dirty="0"/>
              <a:t> onto your boot. </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6766" y="348869"/>
            <a:ext cx="5181600" cy="295351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041" y="3302381"/>
            <a:ext cx="3067050" cy="3333750"/>
          </a:xfrm>
          <a:prstGeom prst="rect">
            <a:avLst/>
          </a:prstGeom>
        </p:spPr>
      </p:pic>
    </p:spTree>
    <p:extLst>
      <p:ext uri="{BB962C8B-B14F-4D97-AF65-F5344CB8AC3E}">
        <p14:creationId xmlns:p14="http://schemas.microsoft.com/office/powerpoint/2010/main" val="3790589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Snowboard Bindings</a:t>
            </a:r>
          </a:p>
        </p:txBody>
      </p:sp>
      <p:sp>
        <p:nvSpPr>
          <p:cNvPr id="3" name="Content Placeholder 2"/>
          <p:cNvSpPr>
            <a:spLocks noGrp="1"/>
          </p:cNvSpPr>
          <p:nvPr>
            <p:ph sz="half" idx="1"/>
          </p:nvPr>
        </p:nvSpPr>
        <p:spPr/>
        <p:txBody>
          <a:bodyPr>
            <a:normAutofit/>
          </a:bodyPr>
          <a:lstStyle/>
          <a:p>
            <a:r>
              <a:rPr lang="en-US" b="1" dirty="0"/>
              <a:t>Step-On Bindings</a:t>
            </a:r>
          </a:p>
          <a:p>
            <a:pPr lvl="1">
              <a:buFont typeface="Courier New" panose="02070309020205020404" pitchFamily="49" charset="0"/>
              <a:buChar char="o"/>
            </a:pPr>
            <a:r>
              <a:rPr lang="en-US" dirty="0" smtClean="0"/>
              <a:t>Step-in </a:t>
            </a:r>
            <a:r>
              <a:rPr lang="en-US" dirty="0"/>
              <a:t>bindings use a locking mechanism (like toe and heel cleats) to connect your boots to the board so you can click in and ride. </a:t>
            </a:r>
            <a:endParaRPr lang="en-US" dirty="0" smtClean="0"/>
          </a:p>
          <a:p>
            <a:pPr lvl="1">
              <a:buFont typeface="Courier New" panose="02070309020205020404" pitchFamily="49" charset="0"/>
              <a:buChar char="o"/>
            </a:pPr>
            <a:r>
              <a:rPr lang="en-US" dirty="0" smtClean="0"/>
              <a:t>These </a:t>
            </a:r>
            <a:r>
              <a:rPr lang="en-US" dirty="0"/>
              <a:t>bindings are designed to save time, energy and strap-induced frustration on the slopes.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0387" y="1825625"/>
            <a:ext cx="5181600" cy="2590799"/>
          </a:xfrm>
        </p:spPr>
      </p:pic>
    </p:spTree>
    <p:extLst>
      <p:ext uri="{BB962C8B-B14F-4D97-AF65-F5344CB8AC3E}">
        <p14:creationId xmlns:p14="http://schemas.microsoft.com/office/powerpoint/2010/main" val="1698640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Snowboard Bindings</a:t>
            </a:r>
            <a:endParaRPr lang="en-US" dirty="0"/>
          </a:p>
        </p:txBody>
      </p:sp>
      <p:sp>
        <p:nvSpPr>
          <p:cNvPr id="3" name="Content Placeholder 2"/>
          <p:cNvSpPr>
            <a:spLocks noGrp="1"/>
          </p:cNvSpPr>
          <p:nvPr>
            <p:ph sz="half" idx="1"/>
          </p:nvPr>
        </p:nvSpPr>
        <p:spPr>
          <a:xfrm>
            <a:off x="838200" y="1825625"/>
            <a:ext cx="5181600" cy="4626450"/>
          </a:xfrm>
        </p:spPr>
        <p:txBody>
          <a:bodyPr>
            <a:normAutofit lnSpcReduction="10000"/>
          </a:bodyPr>
          <a:lstStyle/>
          <a:p>
            <a:r>
              <a:rPr lang="en-US" b="1" dirty="0" smtClean="0"/>
              <a:t>Maintaining Your Bindings</a:t>
            </a:r>
            <a:endParaRPr lang="en-US" dirty="0" smtClean="0"/>
          </a:p>
          <a:p>
            <a:pPr lvl="1">
              <a:buFont typeface="Courier New" panose="02070309020205020404" pitchFamily="49" charset="0"/>
              <a:buChar char="o"/>
            </a:pPr>
            <a:r>
              <a:rPr lang="en-US" dirty="0" smtClean="0"/>
              <a:t>Check for damage before use.</a:t>
            </a:r>
          </a:p>
          <a:p>
            <a:pPr lvl="2"/>
            <a:r>
              <a:rPr lang="en-US" dirty="0" smtClean="0"/>
              <a:t>Look for cracks</a:t>
            </a:r>
            <a:r>
              <a:rPr lang="en-US" dirty="0"/>
              <a:t>, </a:t>
            </a:r>
            <a:r>
              <a:rPr lang="en-US" dirty="0" smtClean="0"/>
              <a:t>tears, </a:t>
            </a:r>
            <a:r>
              <a:rPr lang="en-US" dirty="0"/>
              <a:t>and </a:t>
            </a:r>
            <a:r>
              <a:rPr lang="en-US" dirty="0" smtClean="0"/>
              <a:t>breaks.</a:t>
            </a:r>
            <a:endParaRPr lang="en-US" dirty="0"/>
          </a:p>
          <a:p>
            <a:pPr lvl="2"/>
            <a:r>
              <a:rPr lang="en-US" dirty="0" smtClean="0"/>
              <a:t>If you see </a:t>
            </a:r>
            <a:r>
              <a:rPr lang="en-US" dirty="0"/>
              <a:t>a problem, have it </a:t>
            </a:r>
            <a:r>
              <a:rPr lang="en-US" dirty="0" smtClean="0"/>
              <a:t>repaired.</a:t>
            </a:r>
            <a:endParaRPr lang="en-US" dirty="0"/>
          </a:p>
          <a:p>
            <a:pPr lvl="1">
              <a:buFont typeface="Courier New" panose="02070309020205020404" pitchFamily="49" charset="0"/>
              <a:buChar char="o"/>
            </a:pPr>
            <a:r>
              <a:rPr lang="en-US" dirty="0" smtClean="0"/>
              <a:t>Check </a:t>
            </a:r>
            <a:r>
              <a:rPr lang="en-US" dirty="0"/>
              <a:t>screws for </a:t>
            </a:r>
            <a:r>
              <a:rPr lang="en-US" dirty="0" smtClean="0"/>
              <a:t>tightness.</a:t>
            </a:r>
            <a:endParaRPr lang="en-US" dirty="0"/>
          </a:p>
          <a:p>
            <a:pPr lvl="1">
              <a:buFont typeface="Courier New" panose="02070309020205020404" pitchFamily="49" charset="0"/>
              <a:buChar char="o"/>
            </a:pPr>
            <a:r>
              <a:rPr lang="en-US" dirty="0" smtClean="0"/>
              <a:t>Check to see if straps </a:t>
            </a:r>
            <a:r>
              <a:rPr lang="en-US" dirty="0"/>
              <a:t>function smoothly and </a:t>
            </a:r>
            <a:r>
              <a:rPr lang="en-US" dirty="0" smtClean="0"/>
              <a:t>properly.</a:t>
            </a:r>
            <a:endParaRPr lang="en-US" dirty="0"/>
          </a:p>
          <a:p>
            <a:pPr lvl="1">
              <a:buFont typeface="Courier New" panose="02070309020205020404" pitchFamily="49" charset="0"/>
              <a:buChar char="o"/>
            </a:pPr>
            <a:r>
              <a:rPr lang="en-US" dirty="0" smtClean="0"/>
              <a:t>If you have rear entry or step-on bindings, check to see that they </a:t>
            </a:r>
            <a:r>
              <a:rPr lang="en-US" dirty="0"/>
              <a:t>move </a:t>
            </a:r>
            <a:r>
              <a:rPr lang="en-US" dirty="0" smtClean="0"/>
              <a:t>freely.</a:t>
            </a:r>
            <a:endParaRPr lang="en-US" dirty="0"/>
          </a:p>
          <a:p>
            <a:pPr lvl="1">
              <a:buFont typeface="Courier New" panose="02070309020205020404" pitchFamily="49" charset="0"/>
              <a:buChar char="o"/>
            </a:pPr>
            <a:r>
              <a:rPr lang="en-US" dirty="0" smtClean="0"/>
              <a:t>Keep your bindings clean.</a:t>
            </a:r>
            <a:endParaRPr lang="en-US" dirty="0"/>
          </a:p>
          <a:p>
            <a:pPr lvl="2"/>
            <a:r>
              <a:rPr lang="en-US" dirty="0" smtClean="0"/>
              <a:t>Remove </a:t>
            </a:r>
            <a:r>
              <a:rPr lang="en-US" dirty="0"/>
              <a:t>dirt, </a:t>
            </a:r>
            <a:r>
              <a:rPr lang="en-US" dirty="0" smtClean="0"/>
              <a:t>debris, </a:t>
            </a:r>
            <a:r>
              <a:rPr lang="en-US" dirty="0"/>
              <a:t>and salt (from roads</a:t>
            </a:r>
            <a:r>
              <a:rPr lang="en-US" dirty="0" smtClean="0"/>
              <a:t>).</a:t>
            </a:r>
            <a:endParaRPr lang="en-US" dirty="0"/>
          </a:p>
          <a:p>
            <a:endParaRPr lang="en-US" dirty="0"/>
          </a:p>
        </p:txBody>
      </p:sp>
      <p:pic>
        <p:nvPicPr>
          <p:cNvPr id="6" name="Content Placeholder 5"/>
          <p:cNvPicPr>
            <a:picLocks noGrp="1" noChangeAspect="1"/>
          </p:cNvPicPr>
          <p:nvPr>
            <p:ph sz="half" idx="2"/>
          </p:nvPr>
        </p:nvPicPr>
        <p:blipFill>
          <a:blip r:embed="rId2"/>
          <a:stretch>
            <a:fillRect/>
          </a:stretch>
        </p:blipFill>
        <p:spPr>
          <a:xfrm>
            <a:off x="6172200" y="1825625"/>
            <a:ext cx="5181600" cy="3456578"/>
          </a:xfrm>
          <a:prstGeom prst="rect">
            <a:avLst/>
          </a:prstGeom>
        </p:spPr>
      </p:pic>
    </p:spTree>
    <p:extLst>
      <p:ext uri="{BB962C8B-B14F-4D97-AF65-F5344CB8AC3E}">
        <p14:creationId xmlns:p14="http://schemas.microsoft.com/office/powerpoint/2010/main" val="446382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Snowboard Leash</a:t>
            </a:r>
            <a:endParaRPr lang="en-US" dirty="0"/>
          </a:p>
        </p:txBody>
      </p:sp>
      <p:sp>
        <p:nvSpPr>
          <p:cNvPr id="3" name="Content Placeholder 2"/>
          <p:cNvSpPr>
            <a:spLocks noGrp="1"/>
          </p:cNvSpPr>
          <p:nvPr>
            <p:ph sz="half" idx="1"/>
          </p:nvPr>
        </p:nvSpPr>
        <p:spPr>
          <a:xfrm>
            <a:off x="838200" y="1825625"/>
            <a:ext cx="5878794" cy="4351338"/>
          </a:xfrm>
        </p:spPr>
        <p:txBody>
          <a:bodyPr>
            <a:normAutofit/>
          </a:bodyPr>
          <a:lstStyle/>
          <a:p>
            <a:r>
              <a:rPr lang="en-US" sz="2400" dirty="0"/>
              <a:t>Most leashes are designed to attach to your snowboard binding at one end and either your snowboard boot or around your ankle at the other end. </a:t>
            </a:r>
            <a:endParaRPr lang="en-US" sz="2400" dirty="0" smtClean="0"/>
          </a:p>
          <a:p>
            <a:r>
              <a:rPr lang="en-US" sz="2400" dirty="0"/>
              <a:t>Snowboard leashes are designed with safety in mind, and prevents the board from sliding away from you and possibly hitting and injuring someone else</a:t>
            </a:r>
            <a:r>
              <a:rPr lang="en-US" sz="2400" dirty="0" smtClean="0"/>
              <a:t>.</a:t>
            </a:r>
            <a:endParaRPr lang="en-US" sz="24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22465" y="1282633"/>
            <a:ext cx="3915464" cy="4894330"/>
          </a:xfrm>
        </p:spPr>
      </p:pic>
    </p:spTree>
    <p:extLst>
      <p:ext uri="{BB962C8B-B14F-4D97-AF65-F5344CB8AC3E}">
        <p14:creationId xmlns:p14="http://schemas.microsoft.com/office/powerpoint/2010/main" val="255598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solidFill>
                  <a:srgbClr val="C00000"/>
                </a:solidFill>
              </a:rPr>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453166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14" y="8967"/>
            <a:ext cx="10515600" cy="922525"/>
          </a:xfrm>
        </p:spPr>
        <p:txBody>
          <a:bodyPr/>
          <a:lstStyle/>
          <a:p>
            <a:r>
              <a:rPr lang="en-US" dirty="0"/>
              <a:t>Types of Snowboards</a:t>
            </a:r>
          </a:p>
        </p:txBody>
      </p:sp>
      <p:sp>
        <p:nvSpPr>
          <p:cNvPr id="3" name="Content Placeholder 2"/>
          <p:cNvSpPr>
            <a:spLocks noGrp="1"/>
          </p:cNvSpPr>
          <p:nvPr>
            <p:ph sz="half" idx="1"/>
          </p:nvPr>
        </p:nvSpPr>
        <p:spPr>
          <a:xfrm>
            <a:off x="333286" y="3623416"/>
            <a:ext cx="11468456" cy="2948299"/>
          </a:xfrm>
        </p:spPr>
        <p:txBody>
          <a:bodyPr>
            <a:normAutofit fontScale="70000" lnSpcReduction="20000"/>
          </a:bodyPr>
          <a:lstStyle/>
          <a:p>
            <a:r>
              <a:rPr lang="en-US" b="1" dirty="0"/>
              <a:t>All-mountain boards</a:t>
            </a:r>
            <a:r>
              <a:rPr lang="en-US" dirty="0"/>
              <a:t> are versatile and suitable for various terrains and riding styles. They are a good choice for beginners and intermediate riders.</a:t>
            </a:r>
          </a:p>
          <a:p>
            <a:r>
              <a:rPr lang="en-US" b="1" dirty="0"/>
              <a:t>Freestyle boards</a:t>
            </a:r>
            <a:r>
              <a:rPr lang="en-US" dirty="0"/>
              <a:t> are designed for tricks and jumps in terrain parks. They are shorter and more maneuverable, with a twin-tip shape that allows for riding in both directions.</a:t>
            </a:r>
          </a:p>
          <a:p>
            <a:r>
              <a:rPr lang="en-US" b="1" dirty="0"/>
              <a:t>Freeride boards </a:t>
            </a:r>
            <a:r>
              <a:rPr lang="en-US" dirty="0"/>
              <a:t>are designed for </a:t>
            </a:r>
            <a:r>
              <a:rPr lang="en-US" dirty="0" smtClean="0"/>
              <a:t>off-trail </a:t>
            </a:r>
            <a:r>
              <a:rPr lang="en-US" dirty="0"/>
              <a:t>riding and backcountry exploration. They are longer and stiffer, providing stability and control in challenging conditions.</a:t>
            </a:r>
          </a:p>
          <a:p>
            <a:r>
              <a:rPr lang="en-US" b="1" dirty="0"/>
              <a:t>Powder boards</a:t>
            </a:r>
            <a:r>
              <a:rPr lang="en-US" dirty="0"/>
              <a:t> are specifically designed for deep snow and feature a wider nose and a tapered shape for better floatation</a:t>
            </a:r>
            <a:r>
              <a:rPr lang="en-US" dirty="0" smtClean="0"/>
              <a:t>.</a:t>
            </a:r>
          </a:p>
          <a:p>
            <a:r>
              <a:rPr lang="en-US" b="1" dirty="0" err="1"/>
              <a:t>Splitboards</a:t>
            </a:r>
            <a:r>
              <a:rPr lang="en-US" b="1" dirty="0"/>
              <a:t> </a:t>
            </a:r>
            <a:r>
              <a:rPr lang="en-US" dirty="0"/>
              <a:t>are best for the backcountry. These backcountry-specific boards split in half to create two skis and permit climbing on untracked backcountry slopes. You later reconnect the halves and ride downhill.</a:t>
            </a:r>
          </a:p>
          <a:p>
            <a:endParaRPr lang="en-US" dirty="0"/>
          </a:p>
          <a:p>
            <a:endParaRPr lang="en-US" dirty="0"/>
          </a:p>
        </p:txBody>
      </p:sp>
      <p:pic>
        <p:nvPicPr>
          <p:cNvPr id="6" name="Content Placeholder 5"/>
          <p:cNvPicPr>
            <a:picLocks noGrp="1" noChangeAspect="1"/>
          </p:cNvPicPr>
          <p:nvPr>
            <p:ph sz="half" idx="2"/>
          </p:nvPr>
        </p:nvPicPr>
        <p:blipFill rotWithShape="1">
          <a:blip r:embed="rId2"/>
          <a:srcRect t="11376"/>
          <a:stretch/>
        </p:blipFill>
        <p:spPr>
          <a:xfrm>
            <a:off x="1644353" y="794758"/>
            <a:ext cx="9063528" cy="2677471"/>
          </a:xfrm>
          <a:prstGeom prst="rect">
            <a:avLst/>
          </a:prstGeom>
        </p:spPr>
      </p:pic>
    </p:spTree>
    <p:extLst>
      <p:ext uri="{BB962C8B-B14F-4D97-AF65-F5344CB8AC3E}">
        <p14:creationId xmlns:p14="http://schemas.microsoft.com/office/powerpoint/2010/main" val="20195382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37FE9A-0119-4C94-9091-26AACCAE119B}"/>
              </a:ext>
            </a:extLst>
          </p:cNvPr>
          <p:cNvSpPr>
            <a:spLocks noGrp="1"/>
          </p:cNvSpPr>
          <p:nvPr>
            <p:ph type="title"/>
          </p:nvPr>
        </p:nvSpPr>
        <p:spPr/>
        <p:txBody>
          <a:bodyPr/>
          <a:lstStyle/>
          <a:p>
            <a:r>
              <a:rPr lang="en-US" dirty="0"/>
              <a:t>How to Carry a Snowboard</a:t>
            </a:r>
          </a:p>
        </p:txBody>
      </p:sp>
      <p:sp>
        <p:nvSpPr>
          <p:cNvPr id="4" name="Content Placeholder 3"/>
          <p:cNvSpPr>
            <a:spLocks noGrp="1"/>
          </p:cNvSpPr>
          <p:nvPr>
            <p:ph sz="half" idx="1"/>
          </p:nvPr>
        </p:nvSpPr>
        <p:spPr/>
        <p:txBody>
          <a:bodyPr>
            <a:normAutofit fontScale="92500"/>
          </a:bodyPr>
          <a:lstStyle/>
          <a:p>
            <a:r>
              <a:rPr lang="en-US" b="1" dirty="0"/>
              <a:t>Carrying it by hand</a:t>
            </a:r>
          </a:p>
          <a:p>
            <a:pPr lvl="1">
              <a:buFont typeface="Courier New" panose="02070309020205020404" pitchFamily="49" charset="0"/>
              <a:buChar char="o"/>
            </a:pPr>
            <a:r>
              <a:rPr lang="en-US" dirty="0" smtClean="0"/>
              <a:t>Carry </a:t>
            </a:r>
            <a:r>
              <a:rPr lang="en-US" dirty="0"/>
              <a:t>it under your </a:t>
            </a:r>
            <a:r>
              <a:rPr lang="en-US" dirty="0" smtClean="0"/>
              <a:t>arm </a:t>
            </a:r>
            <a:r>
              <a:rPr lang="en-US" dirty="0"/>
              <a:t>so that the bindings are on the outside. </a:t>
            </a:r>
            <a:endParaRPr lang="en-US" dirty="0" smtClean="0"/>
          </a:p>
          <a:p>
            <a:pPr lvl="1">
              <a:buFont typeface="Courier New" panose="02070309020205020404" pitchFamily="49" charset="0"/>
              <a:buChar char="o"/>
            </a:pPr>
            <a:r>
              <a:rPr lang="en-US" dirty="0" smtClean="0"/>
              <a:t>Hold </a:t>
            </a:r>
            <a:r>
              <a:rPr lang="en-US" dirty="0"/>
              <a:t>the middle of the </a:t>
            </a:r>
            <a:r>
              <a:rPr lang="en-US" dirty="0" smtClean="0"/>
              <a:t>snowboard. </a:t>
            </a:r>
          </a:p>
          <a:p>
            <a:pPr lvl="1">
              <a:buFont typeface="Courier New" panose="02070309020205020404" pitchFamily="49" charset="0"/>
              <a:buChar char="o"/>
            </a:pPr>
            <a:r>
              <a:rPr lang="en-US" dirty="0" smtClean="0"/>
              <a:t>Take </a:t>
            </a:r>
            <a:r>
              <a:rPr lang="en-US" dirty="0"/>
              <a:t>care to make sure you don't bump it into people or things</a:t>
            </a:r>
            <a:r>
              <a:rPr lang="en-US" dirty="0" smtClean="0"/>
              <a:t>.</a:t>
            </a:r>
          </a:p>
          <a:p>
            <a:r>
              <a:rPr lang="en-US" b="1" dirty="0" smtClean="0"/>
              <a:t>Avoid</a:t>
            </a:r>
            <a:r>
              <a:rPr lang="en-US" b="1" dirty="0"/>
              <a:t>!</a:t>
            </a:r>
          </a:p>
          <a:p>
            <a:pPr lvl="1">
              <a:buFont typeface="Courier New" panose="02070309020205020404" pitchFamily="49" charset="0"/>
              <a:buChar char="o"/>
            </a:pPr>
            <a:r>
              <a:rPr lang="en-US" dirty="0" smtClean="0"/>
              <a:t>Dragging </a:t>
            </a:r>
            <a:r>
              <a:rPr lang="en-US" dirty="0"/>
              <a:t>your board along the ground, especially if there are rocks or </a:t>
            </a:r>
            <a:r>
              <a:rPr lang="en-US" dirty="0" smtClean="0"/>
              <a:t>no snow</a:t>
            </a:r>
            <a:r>
              <a:rPr lang="en-US" dirty="0"/>
              <a:t>. </a:t>
            </a:r>
            <a:endParaRPr lang="en-US" dirty="0" smtClean="0"/>
          </a:p>
          <a:p>
            <a:pPr lvl="1">
              <a:buFont typeface="Courier New" panose="02070309020205020404" pitchFamily="49" charset="0"/>
              <a:buChar char="o"/>
            </a:pPr>
            <a:r>
              <a:rPr lang="en-US" dirty="0" smtClean="0"/>
              <a:t>You </a:t>
            </a:r>
            <a:r>
              <a:rPr lang="en-US" dirty="0"/>
              <a:t>will damage the edges and the base of your snowboard</a:t>
            </a:r>
          </a:p>
          <a:p>
            <a:pPr lvl="1">
              <a:buFont typeface="Courier New" panose="02070309020205020404" pitchFamily="49" charset="0"/>
              <a:buChar char="o"/>
            </a:pP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69362"/>
            <a:ext cx="5181600" cy="3463864"/>
          </a:xfrm>
        </p:spPr>
      </p:pic>
    </p:spTree>
    <p:extLst>
      <p:ext uri="{BB962C8B-B14F-4D97-AF65-F5344CB8AC3E}">
        <p14:creationId xmlns:p14="http://schemas.microsoft.com/office/powerpoint/2010/main" val="65020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solidFill>
                  <a:srgbClr val="C00000"/>
                </a:solidFill>
              </a:rPr>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619618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28042-4156-4339-8FC0-665720D4ACDD}"/>
              </a:ext>
            </a:extLst>
          </p:cNvPr>
          <p:cNvSpPr>
            <a:spLocks noGrp="1"/>
          </p:cNvSpPr>
          <p:nvPr>
            <p:ph type="title"/>
          </p:nvPr>
        </p:nvSpPr>
        <p:spPr/>
        <p:txBody>
          <a:bodyPr/>
          <a:lstStyle/>
          <a:p>
            <a:r>
              <a:rPr lang="en-US" dirty="0"/>
              <a:t>How to Ride a Chairlift</a:t>
            </a:r>
          </a:p>
        </p:txBody>
      </p:sp>
      <p:pic>
        <p:nvPicPr>
          <p:cNvPr id="5" name="Online Media 4" title="How To Survive the Chairlift - Beginner Snowboarding">
            <a:hlinkClick r:id="" action="ppaction://media"/>
            <a:extLst>
              <a:ext uri="{FF2B5EF4-FFF2-40B4-BE49-F238E27FC236}">
                <a16:creationId xmlns:a16="http://schemas.microsoft.com/office/drawing/2014/main" xmlns="" id="{0EBB089E-BFE6-4E5D-95A3-22A772619044}"/>
              </a:ext>
            </a:extLst>
          </p:cNvPr>
          <p:cNvPicPr>
            <a:picLocks noGrp="1" noRot="1" noChangeAspect="1"/>
          </p:cNvPicPr>
          <p:nvPr>
            <p:ph idx="1"/>
            <a:videoFile r:link="rId1"/>
          </p:nvPr>
        </p:nvPicPr>
        <p:blipFill>
          <a:blip r:embed="rId3"/>
          <a:stretch>
            <a:fillRect/>
          </a:stretch>
        </p:blipFill>
        <p:spPr>
          <a:xfrm>
            <a:off x="1989668" y="1690688"/>
            <a:ext cx="8026003" cy="4514627"/>
          </a:xfrm>
          <a:prstGeom prst="rect">
            <a:avLst/>
          </a:prstGeom>
        </p:spPr>
      </p:pic>
      <p:sp>
        <p:nvSpPr>
          <p:cNvPr id="4" name="TextBox 3">
            <a:extLst>
              <a:ext uri="{FF2B5EF4-FFF2-40B4-BE49-F238E27FC236}">
                <a16:creationId xmlns:a16="http://schemas.microsoft.com/office/drawing/2014/main" xmlns="" id="{8982FF29-7570-4C29-A467-C3D33B3B93DA}"/>
              </a:ext>
            </a:extLst>
          </p:cNvPr>
          <p:cNvSpPr txBox="1"/>
          <p:nvPr/>
        </p:nvSpPr>
        <p:spPr>
          <a:xfrm>
            <a:off x="1989668" y="6203468"/>
            <a:ext cx="8026003" cy="369332"/>
          </a:xfrm>
          <a:prstGeom prst="rect">
            <a:avLst/>
          </a:prstGeom>
          <a:noFill/>
        </p:spPr>
        <p:txBody>
          <a:bodyPr wrap="square" rtlCol="0">
            <a:spAutoFit/>
          </a:bodyPr>
          <a:lstStyle/>
          <a:p>
            <a:pPr algn="ctr"/>
            <a:r>
              <a:rPr lang="en-US" dirty="0"/>
              <a:t>Click on the above video to learn how to get on and off of a chair lift.</a:t>
            </a:r>
          </a:p>
        </p:txBody>
      </p:sp>
    </p:spTree>
    <p:extLst>
      <p:ext uri="{BB962C8B-B14F-4D97-AF65-F5344CB8AC3E}">
        <p14:creationId xmlns:p14="http://schemas.microsoft.com/office/powerpoint/2010/main" val="2531731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T-Bar or J-Bar</a:t>
            </a:r>
          </a:p>
        </p:txBody>
      </p:sp>
      <p:pic>
        <p:nvPicPr>
          <p:cNvPr id="9" name="Online Media 8" title="How to Ride the T-Bar - Beginner Snowboard Tips">
            <a:hlinkClick r:id="" action="ppaction://media"/>
            <a:extLst>
              <a:ext uri="{FF2B5EF4-FFF2-40B4-BE49-F238E27FC236}">
                <a16:creationId xmlns:a16="http://schemas.microsoft.com/office/drawing/2014/main" xmlns="" id="{6ECF0BD4-6D62-4FAB-8995-770D1BC58FE5}"/>
              </a:ext>
            </a:extLst>
          </p:cNvPr>
          <p:cNvPicPr>
            <a:picLocks noGrp="1" noRot="1" noChangeAspect="1"/>
          </p:cNvPicPr>
          <p:nvPr>
            <p:ph idx="1"/>
            <a:videoFile r:link="rId1"/>
          </p:nvPr>
        </p:nvPicPr>
        <p:blipFill>
          <a:blip r:embed="rId3"/>
          <a:stretch>
            <a:fillRect/>
          </a:stretch>
        </p:blipFill>
        <p:spPr>
          <a:xfrm>
            <a:off x="2007846" y="1529324"/>
            <a:ext cx="8176308" cy="4599174"/>
          </a:xfrm>
          <a:prstGeom prst="rect">
            <a:avLst/>
          </a:prstGeom>
        </p:spPr>
      </p:pic>
      <p:sp>
        <p:nvSpPr>
          <p:cNvPr id="10" name="TextBox 9">
            <a:extLst>
              <a:ext uri="{FF2B5EF4-FFF2-40B4-BE49-F238E27FC236}">
                <a16:creationId xmlns:a16="http://schemas.microsoft.com/office/drawing/2014/main" xmlns="" id="{A4AB4C02-65EF-4999-96AB-5B3AAEB038B0}"/>
              </a:ext>
            </a:extLst>
          </p:cNvPr>
          <p:cNvSpPr txBox="1"/>
          <p:nvPr/>
        </p:nvSpPr>
        <p:spPr>
          <a:xfrm>
            <a:off x="2082998" y="6205315"/>
            <a:ext cx="8026003" cy="369332"/>
          </a:xfrm>
          <a:prstGeom prst="rect">
            <a:avLst/>
          </a:prstGeom>
          <a:noFill/>
        </p:spPr>
        <p:txBody>
          <a:bodyPr wrap="square" rtlCol="0">
            <a:spAutoFit/>
          </a:bodyPr>
          <a:lstStyle/>
          <a:p>
            <a:pPr algn="ctr"/>
            <a:r>
              <a:rPr lang="en-US" dirty="0"/>
              <a:t>Click on the above video to learn how to use a T-Bar.</a:t>
            </a:r>
          </a:p>
        </p:txBody>
      </p:sp>
    </p:spTree>
    <p:extLst>
      <p:ext uri="{BB962C8B-B14F-4D97-AF65-F5344CB8AC3E}">
        <p14:creationId xmlns:p14="http://schemas.microsoft.com/office/powerpoint/2010/main" val="425370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dirty="0"/>
              <a:t>Causes of Avalanches</a:t>
            </a:r>
          </a:p>
        </p:txBody>
      </p:sp>
      <p:pic>
        <p:nvPicPr>
          <p:cNvPr id="5" name="Content Placeholder 4"/>
          <p:cNvPicPr>
            <a:picLocks noGrp="1" noChangeAspect="1"/>
          </p:cNvPicPr>
          <p:nvPr>
            <p:ph idx="1"/>
          </p:nvPr>
        </p:nvPicPr>
        <p:blipFill>
          <a:blip r:embed="rId2"/>
          <a:stretch>
            <a:fillRect/>
          </a:stretch>
        </p:blipFill>
        <p:spPr>
          <a:xfrm>
            <a:off x="964798" y="1044775"/>
            <a:ext cx="10264376" cy="5132188"/>
          </a:xfrm>
          <a:prstGeom prst="rect">
            <a:avLst/>
          </a:prstGeom>
        </p:spPr>
      </p:pic>
      <p:sp>
        <p:nvSpPr>
          <p:cNvPr id="6" name="Rectangle 5"/>
          <p:cNvSpPr/>
          <p:nvPr/>
        </p:nvSpPr>
        <p:spPr>
          <a:xfrm>
            <a:off x="964798" y="6176963"/>
            <a:ext cx="10264376" cy="400110"/>
          </a:xfrm>
          <a:prstGeom prst="rect">
            <a:avLst/>
          </a:prstGeom>
        </p:spPr>
        <p:txBody>
          <a:bodyPr wrap="square">
            <a:spAutoFit/>
          </a:bodyPr>
          <a:lstStyle/>
          <a:p>
            <a:r>
              <a:rPr lang="en-US" sz="2000" dirty="0"/>
              <a:t>An avalanche occurs when a layer of snow looses its grip on a slope and slides downhill.</a:t>
            </a:r>
          </a:p>
        </p:txBody>
      </p:sp>
    </p:spTree>
    <p:extLst>
      <p:ext uri="{BB962C8B-B14F-4D97-AF65-F5344CB8AC3E}">
        <p14:creationId xmlns:p14="http://schemas.microsoft.com/office/powerpoint/2010/main" val="2842391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Rope Tow</a:t>
            </a:r>
          </a:p>
        </p:txBody>
      </p:sp>
      <p:pic>
        <p:nvPicPr>
          <p:cNvPr id="6" name="Online Media 5" title="Teaching How To Ride the Rope Tow - Beginner Snowboarding">
            <a:hlinkClick r:id="" action="ppaction://media"/>
            <a:extLst>
              <a:ext uri="{FF2B5EF4-FFF2-40B4-BE49-F238E27FC236}">
                <a16:creationId xmlns:a16="http://schemas.microsoft.com/office/drawing/2014/main" xmlns="" id="{E42247F3-E6B1-4F3F-B7FD-6207FDCA1517}"/>
              </a:ext>
            </a:extLst>
          </p:cNvPr>
          <p:cNvPicPr>
            <a:picLocks noGrp="1" noRot="1" noChangeAspect="1"/>
          </p:cNvPicPr>
          <p:nvPr>
            <p:ph idx="1"/>
            <a:videoFile r:link="rId1"/>
          </p:nvPr>
        </p:nvPicPr>
        <p:blipFill>
          <a:blip r:embed="rId3"/>
          <a:stretch>
            <a:fillRect/>
          </a:stretch>
        </p:blipFill>
        <p:spPr>
          <a:xfrm>
            <a:off x="2050876" y="1690688"/>
            <a:ext cx="8090247" cy="4550764"/>
          </a:xfrm>
          <a:prstGeom prst="rect">
            <a:avLst/>
          </a:prstGeom>
        </p:spPr>
      </p:pic>
      <p:sp>
        <p:nvSpPr>
          <p:cNvPr id="7" name="TextBox 6">
            <a:extLst>
              <a:ext uri="{FF2B5EF4-FFF2-40B4-BE49-F238E27FC236}">
                <a16:creationId xmlns:a16="http://schemas.microsoft.com/office/drawing/2014/main" xmlns="" id="{EFA92D85-B9A3-472C-8CC2-03CB2B47E68E}"/>
              </a:ext>
            </a:extLst>
          </p:cNvPr>
          <p:cNvSpPr txBox="1"/>
          <p:nvPr/>
        </p:nvSpPr>
        <p:spPr>
          <a:xfrm>
            <a:off x="2115120" y="6241452"/>
            <a:ext cx="8026003" cy="369332"/>
          </a:xfrm>
          <a:prstGeom prst="rect">
            <a:avLst/>
          </a:prstGeom>
          <a:noFill/>
        </p:spPr>
        <p:txBody>
          <a:bodyPr wrap="square" rtlCol="0">
            <a:spAutoFit/>
          </a:bodyPr>
          <a:lstStyle/>
          <a:p>
            <a:pPr algn="ctr"/>
            <a:r>
              <a:rPr lang="en-US" dirty="0"/>
              <a:t>Click on the above video to learn how to use a rope tow.</a:t>
            </a:r>
          </a:p>
        </p:txBody>
      </p:sp>
    </p:spTree>
    <p:extLst>
      <p:ext uri="{BB962C8B-B14F-4D97-AF65-F5344CB8AC3E}">
        <p14:creationId xmlns:p14="http://schemas.microsoft.com/office/powerpoint/2010/main" val="23225221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Using a Magic Carpet</a:t>
            </a:r>
          </a:p>
        </p:txBody>
      </p:sp>
      <p:pic>
        <p:nvPicPr>
          <p:cNvPr id="5" name="Online Media 4" title="How to Ride a Ski Carpet- Snowboarder - Sundown Mountain, Dubuque IA (Midwest Ski Resort)">
            <a:hlinkClick r:id="" action="ppaction://media"/>
            <a:extLst>
              <a:ext uri="{FF2B5EF4-FFF2-40B4-BE49-F238E27FC236}">
                <a16:creationId xmlns:a16="http://schemas.microsoft.com/office/drawing/2014/main" xmlns="" id="{FFEF97C5-DA3D-4134-B012-98C38A3914B8}"/>
              </a:ext>
            </a:extLst>
          </p:cNvPr>
          <p:cNvPicPr>
            <a:picLocks noGrp="1" noRot="1" noChangeAspect="1"/>
          </p:cNvPicPr>
          <p:nvPr>
            <p:ph idx="1"/>
            <a:videoFile r:link="rId1"/>
          </p:nvPr>
        </p:nvPicPr>
        <p:blipFill>
          <a:blip r:embed="rId3"/>
          <a:stretch>
            <a:fillRect/>
          </a:stretch>
        </p:blipFill>
        <p:spPr>
          <a:xfrm>
            <a:off x="1989668" y="1690688"/>
            <a:ext cx="8208581" cy="4617327"/>
          </a:xfrm>
          <a:prstGeom prst="rect">
            <a:avLst/>
          </a:prstGeom>
        </p:spPr>
      </p:pic>
      <p:sp>
        <p:nvSpPr>
          <p:cNvPr id="8" name="TextBox 7">
            <a:extLst>
              <a:ext uri="{FF2B5EF4-FFF2-40B4-BE49-F238E27FC236}">
                <a16:creationId xmlns:a16="http://schemas.microsoft.com/office/drawing/2014/main" xmlns="" id="{F58823EA-0DDB-4105-892C-E97A013A5133}"/>
              </a:ext>
            </a:extLst>
          </p:cNvPr>
          <p:cNvSpPr txBox="1"/>
          <p:nvPr/>
        </p:nvSpPr>
        <p:spPr>
          <a:xfrm>
            <a:off x="1989668" y="6308015"/>
            <a:ext cx="8208581" cy="369332"/>
          </a:xfrm>
          <a:prstGeom prst="rect">
            <a:avLst/>
          </a:prstGeom>
          <a:noFill/>
        </p:spPr>
        <p:txBody>
          <a:bodyPr wrap="square" rtlCol="0">
            <a:spAutoFit/>
          </a:bodyPr>
          <a:lstStyle/>
          <a:p>
            <a:pPr algn="ctr"/>
            <a:r>
              <a:rPr lang="en-US" dirty="0"/>
              <a:t>Click on the above video to learn how to use a magic carpet.</a:t>
            </a:r>
          </a:p>
        </p:txBody>
      </p:sp>
    </p:spTree>
    <p:extLst>
      <p:ext uri="{BB962C8B-B14F-4D97-AF65-F5344CB8AC3E}">
        <p14:creationId xmlns:p14="http://schemas.microsoft.com/office/powerpoint/2010/main" val="1636834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solidFill>
                  <a:srgbClr val="C00000"/>
                </a:solidFill>
              </a:rPr>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0738941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AAC9D-60C4-4A80-8243-DD732B31D8F7}"/>
              </a:ext>
            </a:extLst>
          </p:cNvPr>
          <p:cNvSpPr>
            <a:spLocks noGrp="1"/>
          </p:cNvSpPr>
          <p:nvPr>
            <p:ph type="title"/>
          </p:nvPr>
        </p:nvSpPr>
        <p:spPr/>
        <p:txBody>
          <a:bodyPr/>
          <a:lstStyle/>
          <a:p>
            <a:r>
              <a:rPr lang="en-US" dirty="0"/>
              <a:t>Waxing a Snowboard</a:t>
            </a:r>
          </a:p>
        </p:txBody>
      </p:sp>
      <p:pic>
        <p:nvPicPr>
          <p:cNvPr id="4" name="xBpLWwqxZ2M"/>
          <p:cNvPicPr>
            <a:picLocks noGrp="1" noRot="1" noChangeAspect="1"/>
          </p:cNvPicPr>
          <p:nvPr>
            <p:ph idx="1"/>
            <a:videoFile r:link="rId1"/>
          </p:nvPr>
        </p:nvPicPr>
        <p:blipFill>
          <a:blip r:embed="rId3"/>
          <a:stretch>
            <a:fillRect/>
          </a:stretch>
        </p:blipFill>
        <p:spPr>
          <a:xfrm>
            <a:off x="1924427" y="1468497"/>
            <a:ext cx="8343146" cy="4693020"/>
          </a:xfrm>
          <a:prstGeom prst="rect">
            <a:avLst/>
          </a:prstGeom>
        </p:spPr>
      </p:pic>
      <p:sp>
        <p:nvSpPr>
          <p:cNvPr id="5" name="TextBox 4">
            <a:extLst>
              <a:ext uri="{FF2B5EF4-FFF2-40B4-BE49-F238E27FC236}">
                <a16:creationId xmlns:a16="http://schemas.microsoft.com/office/drawing/2014/main" xmlns="" id="{F58823EA-0DDB-4105-892C-E97A013A5133}"/>
              </a:ext>
            </a:extLst>
          </p:cNvPr>
          <p:cNvSpPr txBox="1"/>
          <p:nvPr/>
        </p:nvSpPr>
        <p:spPr>
          <a:xfrm>
            <a:off x="1924427" y="6161517"/>
            <a:ext cx="8343146" cy="369332"/>
          </a:xfrm>
          <a:prstGeom prst="rect">
            <a:avLst/>
          </a:prstGeom>
          <a:noFill/>
        </p:spPr>
        <p:txBody>
          <a:bodyPr wrap="square" rtlCol="0">
            <a:spAutoFit/>
          </a:bodyPr>
          <a:lstStyle/>
          <a:p>
            <a:pPr algn="ctr"/>
            <a:r>
              <a:rPr lang="en-US" dirty="0"/>
              <a:t>Click on the above video to learn how to </a:t>
            </a:r>
            <a:r>
              <a:rPr lang="en-US" dirty="0" smtClean="0"/>
              <a:t>wax a snowboard.</a:t>
            </a:r>
            <a:endParaRPr lang="en-US" dirty="0"/>
          </a:p>
        </p:txBody>
      </p:sp>
    </p:spTree>
    <p:extLst>
      <p:ext uri="{BB962C8B-B14F-4D97-AF65-F5344CB8AC3E}">
        <p14:creationId xmlns:p14="http://schemas.microsoft.com/office/powerpoint/2010/main" val="476703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solidFill>
                  <a:srgbClr val="C00000"/>
                </a:solidFill>
              </a:rPr>
              <a:t>Do the following:</a:t>
            </a:r>
          </a:p>
          <a:p>
            <a:pPr marL="1371600" lvl="2" indent="-457200">
              <a:buFont typeface="+mj-lt"/>
              <a:buAutoNum type="arabicPeriod"/>
            </a:pPr>
            <a:r>
              <a:rPr lang="en-US" dirty="0">
                <a:solidFill>
                  <a:srgbClr val="C00000"/>
                </a:solidFill>
              </a:rPr>
              <a:t>On a gentle slope, demonstrate beginning snowboarding maneuvers. Show basic ways to control speed and direction. Include the side slipping maneuver.</a:t>
            </a:r>
          </a:p>
          <a:p>
            <a:pPr marL="1371600" lvl="2" indent="-457200">
              <a:buFont typeface="+mj-lt"/>
              <a:buAutoNum type="arabicPeriod"/>
            </a:pPr>
            <a:r>
              <a:rPr lang="en-US" dirty="0">
                <a:solidFill>
                  <a:srgbClr val="C00000"/>
                </a:solidFill>
              </a:rPr>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167532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87A74-B444-4E5D-8580-12DC9F95198F}"/>
              </a:ext>
            </a:extLst>
          </p:cNvPr>
          <p:cNvSpPr>
            <a:spLocks noGrp="1"/>
          </p:cNvSpPr>
          <p:nvPr>
            <p:ph type="title"/>
          </p:nvPr>
        </p:nvSpPr>
        <p:spPr/>
        <p:txBody>
          <a:bodyPr/>
          <a:lstStyle/>
          <a:p>
            <a:r>
              <a:rPr lang="en-US" dirty="0" smtClean="0"/>
              <a:t>How to Put On a Snowboard</a:t>
            </a:r>
            <a:endParaRPr lang="en-US" dirty="0"/>
          </a:p>
        </p:txBody>
      </p:sp>
      <p:pic>
        <p:nvPicPr>
          <p:cNvPr id="5" name="nkjZqq8pPWQ"/>
          <p:cNvPicPr>
            <a:picLocks noGrp="1" noRot="1" noChangeAspect="1"/>
          </p:cNvPicPr>
          <p:nvPr>
            <p:ph idx="1"/>
            <a:videoFile r:link="rId1"/>
          </p:nvPr>
        </p:nvPicPr>
        <p:blipFill>
          <a:blip r:embed="rId3"/>
          <a:stretch>
            <a:fillRect/>
          </a:stretch>
        </p:blipFill>
        <p:spPr>
          <a:xfrm>
            <a:off x="1989668" y="1690688"/>
            <a:ext cx="8206414" cy="4616108"/>
          </a:xfrm>
          <a:prstGeom prst="rect">
            <a:avLst/>
          </a:prstGeom>
        </p:spPr>
      </p:pic>
      <p:sp>
        <p:nvSpPr>
          <p:cNvPr id="6" name="TextBox 5">
            <a:extLst>
              <a:ext uri="{FF2B5EF4-FFF2-40B4-BE49-F238E27FC236}">
                <a16:creationId xmlns:a16="http://schemas.microsoft.com/office/drawing/2014/main" xmlns="" id="{F58823EA-0DDB-4105-892C-E97A013A5133}"/>
              </a:ext>
            </a:extLst>
          </p:cNvPr>
          <p:cNvSpPr txBox="1"/>
          <p:nvPr/>
        </p:nvSpPr>
        <p:spPr>
          <a:xfrm>
            <a:off x="1989667" y="6306796"/>
            <a:ext cx="8206415" cy="369332"/>
          </a:xfrm>
          <a:prstGeom prst="rect">
            <a:avLst/>
          </a:prstGeom>
          <a:noFill/>
        </p:spPr>
        <p:txBody>
          <a:bodyPr wrap="square" rtlCol="0">
            <a:spAutoFit/>
          </a:bodyPr>
          <a:lstStyle/>
          <a:p>
            <a:pPr algn="ctr"/>
            <a:r>
              <a:rPr lang="en-US" dirty="0"/>
              <a:t>Click on the above video to learn how to </a:t>
            </a:r>
            <a:r>
              <a:rPr lang="en-US" dirty="0" smtClean="0"/>
              <a:t>put on a snowboard.</a:t>
            </a:r>
            <a:endParaRPr lang="en-US" dirty="0"/>
          </a:p>
        </p:txBody>
      </p:sp>
    </p:spTree>
    <p:extLst>
      <p:ext uri="{BB962C8B-B14F-4D97-AF65-F5344CB8AC3E}">
        <p14:creationId xmlns:p14="http://schemas.microsoft.com/office/powerpoint/2010/main" val="12436911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4E70B2-8CB3-4E9D-AF62-B8CE5573EC26}"/>
              </a:ext>
            </a:extLst>
          </p:cNvPr>
          <p:cNvSpPr>
            <a:spLocks noGrp="1"/>
          </p:cNvSpPr>
          <p:nvPr>
            <p:ph type="title"/>
          </p:nvPr>
        </p:nvSpPr>
        <p:spPr/>
        <p:txBody>
          <a:bodyPr/>
          <a:lstStyle/>
          <a:p>
            <a:r>
              <a:rPr lang="en-US" dirty="0" smtClean="0"/>
              <a:t>The Basics of Snowboarding</a:t>
            </a:r>
            <a:endParaRPr lang="en-US" dirty="0"/>
          </a:p>
        </p:txBody>
      </p:sp>
      <p:pic>
        <p:nvPicPr>
          <p:cNvPr id="4" name="SqpVHk2O778"/>
          <p:cNvPicPr>
            <a:picLocks noGrp="1" noRot="1" noChangeAspect="1"/>
          </p:cNvPicPr>
          <p:nvPr>
            <p:ph idx="1"/>
            <a:videoFile r:link="rId1"/>
          </p:nvPr>
        </p:nvPicPr>
        <p:blipFill>
          <a:blip r:embed="rId3"/>
          <a:stretch>
            <a:fillRect/>
          </a:stretch>
        </p:blipFill>
        <p:spPr>
          <a:xfrm>
            <a:off x="2137398" y="1690688"/>
            <a:ext cx="7917203" cy="4453427"/>
          </a:xfrm>
          <a:prstGeom prst="rect">
            <a:avLst/>
          </a:prstGeom>
        </p:spPr>
      </p:pic>
      <p:sp>
        <p:nvSpPr>
          <p:cNvPr id="5" name="TextBox 4">
            <a:extLst>
              <a:ext uri="{FF2B5EF4-FFF2-40B4-BE49-F238E27FC236}">
                <a16:creationId xmlns:a16="http://schemas.microsoft.com/office/drawing/2014/main" xmlns="" id="{F58823EA-0DDB-4105-892C-E97A013A5133}"/>
              </a:ext>
            </a:extLst>
          </p:cNvPr>
          <p:cNvSpPr txBox="1"/>
          <p:nvPr/>
        </p:nvSpPr>
        <p:spPr>
          <a:xfrm>
            <a:off x="2137398" y="6161517"/>
            <a:ext cx="7917204" cy="369332"/>
          </a:xfrm>
          <a:prstGeom prst="rect">
            <a:avLst/>
          </a:prstGeom>
          <a:noFill/>
        </p:spPr>
        <p:txBody>
          <a:bodyPr wrap="square" rtlCol="0">
            <a:spAutoFit/>
          </a:bodyPr>
          <a:lstStyle/>
          <a:p>
            <a:pPr algn="ctr"/>
            <a:r>
              <a:rPr lang="en-US" dirty="0"/>
              <a:t>Click on the above video to learn </a:t>
            </a:r>
            <a:r>
              <a:rPr lang="en-US" dirty="0" smtClean="0"/>
              <a:t>the basics of snowboarding.</a:t>
            </a:r>
            <a:endParaRPr lang="en-US" dirty="0"/>
          </a:p>
        </p:txBody>
      </p:sp>
    </p:spTree>
    <p:extLst>
      <p:ext uri="{BB962C8B-B14F-4D97-AF65-F5344CB8AC3E}">
        <p14:creationId xmlns:p14="http://schemas.microsoft.com/office/powerpoint/2010/main" val="32120649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solidFill>
                  <a:srgbClr val="C00000"/>
                </a:solidFill>
              </a:rPr>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758950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475A2-CC09-4CE2-86D3-8C50D2C6CAC4}"/>
              </a:ext>
            </a:extLst>
          </p:cNvPr>
          <p:cNvSpPr>
            <a:spLocks noGrp="1"/>
          </p:cNvSpPr>
          <p:nvPr>
            <p:ph type="title"/>
          </p:nvPr>
        </p:nvSpPr>
        <p:spPr/>
        <p:txBody>
          <a:bodyPr/>
          <a:lstStyle/>
          <a:p>
            <a:r>
              <a:rPr lang="en-US" dirty="0" smtClean="0"/>
              <a:t>Demonstrate an Ollie</a:t>
            </a:r>
            <a:endParaRPr lang="en-US" dirty="0"/>
          </a:p>
        </p:txBody>
      </p:sp>
      <p:pic>
        <p:nvPicPr>
          <p:cNvPr id="4" name="AnI7qGQs0Ic"/>
          <p:cNvPicPr>
            <a:picLocks noGrp="1" noRot="1" noChangeAspect="1"/>
          </p:cNvPicPr>
          <p:nvPr>
            <p:ph idx="1"/>
            <a:videoFile r:link="rId1"/>
          </p:nvPr>
        </p:nvPicPr>
        <p:blipFill>
          <a:blip r:embed="rId3"/>
          <a:stretch>
            <a:fillRect/>
          </a:stretch>
        </p:blipFill>
        <p:spPr>
          <a:xfrm>
            <a:off x="1984722" y="1477043"/>
            <a:ext cx="8222556" cy="4625188"/>
          </a:xfrm>
          <a:prstGeom prst="rect">
            <a:avLst/>
          </a:prstGeom>
        </p:spPr>
      </p:pic>
      <p:sp>
        <p:nvSpPr>
          <p:cNvPr id="5" name="TextBox 4">
            <a:extLst>
              <a:ext uri="{FF2B5EF4-FFF2-40B4-BE49-F238E27FC236}">
                <a16:creationId xmlns:a16="http://schemas.microsoft.com/office/drawing/2014/main" xmlns="" id="{F58823EA-0DDB-4105-892C-E97A013A5133}"/>
              </a:ext>
            </a:extLst>
          </p:cNvPr>
          <p:cNvSpPr txBox="1"/>
          <p:nvPr/>
        </p:nvSpPr>
        <p:spPr>
          <a:xfrm>
            <a:off x="1984722" y="6102231"/>
            <a:ext cx="8222556" cy="369332"/>
          </a:xfrm>
          <a:prstGeom prst="rect">
            <a:avLst/>
          </a:prstGeom>
          <a:noFill/>
        </p:spPr>
        <p:txBody>
          <a:bodyPr wrap="square" rtlCol="0">
            <a:spAutoFit/>
          </a:bodyPr>
          <a:lstStyle/>
          <a:p>
            <a:pPr algn="ctr"/>
            <a:r>
              <a:rPr lang="en-US" dirty="0"/>
              <a:t>Click on the above video to learn how to </a:t>
            </a:r>
            <a:r>
              <a:rPr lang="en-US" dirty="0" smtClean="0"/>
              <a:t>do an Ollie.</a:t>
            </a:r>
            <a:endParaRPr lang="en-US" dirty="0"/>
          </a:p>
        </p:txBody>
      </p:sp>
    </p:spTree>
    <p:extLst>
      <p:ext uri="{BB962C8B-B14F-4D97-AF65-F5344CB8AC3E}">
        <p14:creationId xmlns:p14="http://schemas.microsoft.com/office/powerpoint/2010/main" val="41975269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39809-237E-4975-8F57-9423B85C595C}"/>
              </a:ext>
            </a:extLst>
          </p:cNvPr>
          <p:cNvSpPr>
            <a:spLocks noGrp="1"/>
          </p:cNvSpPr>
          <p:nvPr>
            <p:ph type="title"/>
          </p:nvPr>
        </p:nvSpPr>
        <p:spPr/>
        <p:txBody>
          <a:bodyPr/>
          <a:lstStyle/>
          <a:p>
            <a:r>
              <a:rPr lang="en-US" dirty="0" smtClean="0"/>
              <a:t>Demonstrate a Nose </a:t>
            </a:r>
            <a:r>
              <a:rPr lang="en-US" dirty="0"/>
              <a:t>Grab</a:t>
            </a:r>
          </a:p>
        </p:txBody>
      </p:sp>
      <p:pic>
        <p:nvPicPr>
          <p:cNvPr id="4" name="M-W7Pmo-YMY"/>
          <p:cNvPicPr>
            <a:picLocks noGrp="1" noRot="1" noChangeAspect="1"/>
          </p:cNvPicPr>
          <p:nvPr>
            <p:ph idx="1"/>
            <a:videoFile r:link="rId1"/>
          </p:nvPr>
        </p:nvPicPr>
        <p:blipFill>
          <a:blip r:embed="rId3"/>
          <a:stretch>
            <a:fillRect/>
          </a:stretch>
        </p:blipFill>
        <p:spPr>
          <a:xfrm>
            <a:off x="1996867" y="1601268"/>
            <a:ext cx="8198266" cy="4611524"/>
          </a:xfrm>
          <a:prstGeom prst="rect">
            <a:avLst/>
          </a:prstGeom>
        </p:spPr>
      </p:pic>
      <p:sp>
        <p:nvSpPr>
          <p:cNvPr id="5" name="TextBox 4">
            <a:extLst>
              <a:ext uri="{FF2B5EF4-FFF2-40B4-BE49-F238E27FC236}">
                <a16:creationId xmlns:a16="http://schemas.microsoft.com/office/drawing/2014/main" xmlns="" id="{F58823EA-0DDB-4105-892C-E97A013A5133}"/>
              </a:ext>
            </a:extLst>
          </p:cNvPr>
          <p:cNvSpPr txBox="1"/>
          <p:nvPr/>
        </p:nvSpPr>
        <p:spPr>
          <a:xfrm>
            <a:off x="1996867" y="6212792"/>
            <a:ext cx="8198266" cy="369332"/>
          </a:xfrm>
          <a:prstGeom prst="rect">
            <a:avLst/>
          </a:prstGeom>
          <a:noFill/>
        </p:spPr>
        <p:txBody>
          <a:bodyPr wrap="square" rtlCol="0">
            <a:spAutoFit/>
          </a:bodyPr>
          <a:lstStyle/>
          <a:p>
            <a:pPr algn="ctr"/>
            <a:r>
              <a:rPr lang="en-US" dirty="0"/>
              <a:t>Click on the above video to learn how to </a:t>
            </a:r>
            <a:r>
              <a:rPr lang="en-US" dirty="0" smtClean="0"/>
              <a:t>do a Nose Grab.</a:t>
            </a:r>
            <a:endParaRPr lang="en-US" dirty="0"/>
          </a:p>
        </p:txBody>
      </p:sp>
    </p:spTree>
    <p:extLst>
      <p:ext uri="{BB962C8B-B14F-4D97-AF65-F5344CB8AC3E}">
        <p14:creationId xmlns:p14="http://schemas.microsoft.com/office/powerpoint/2010/main" val="330702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Aware of Avalanche Conditions</a:t>
            </a:r>
          </a:p>
        </p:txBody>
      </p:sp>
      <p:sp>
        <p:nvSpPr>
          <p:cNvPr id="3" name="Content Placeholder 2"/>
          <p:cNvSpPr>
            <a:spLocks noGrp="1"/>
          </p:cNvSpPr>
          <p:nvPr>
            <p:ph idx="1"/>
          </p:nvPr>
        </p:nvSpPr>
        <p:spPr>
          <a:xfrm>
            <a:off x="838200" y="1825625"/>
            <a:ext cx="6314630" cy="4720670"/>
          </a:xfrm>
        </p:spPr>
        <p:txBody>
          <a:bodyPr>
            <a:normAutofit fontScale="85000" lnSpcReduction="10000"/>
          </a:bodyPr>
          <a:lstStyle/>
          <a:p>
            <a:r>
              <a:rPr lang="en-US" dirty="0"/>
              <a:t>Most avalanches occur during or just after snowstorms on slopes between 30 and 45 degrees. </a:t>
            </a:r>
          </a:p>
          <a:p>
            <a:r>
              <a:rPr lang="en-US" dirty="0"/>
              <a:t>A significant snowfall may result in an unstable snowpack. </a:t>
            </a:r>
          </a:p>
          <a:p>
            <a:r>
              <a:rPr lang="en-US" dirty="0"/>
              <a:t>By waiting at least 36 hours after a big snow or wind storm before you go into the mountains will allow for the snow to become more stable and less likely to avalanche.</a:t>
            </a:r>
          </a:p>
          <a:p>
            <a:r>
              <a:rPr lang="en-US" dirty="0"/>
              <a:t>Avalanche warnings and special advisories are included on NWS websites and broadcast over NOAA Weather Radio. </a:t>
            </a:r>
          </a:p>
          <a:p>
            <a:r>
              <a:rPr lang="en-US" dirty="0"/>
              <a:t>Refer to your local avalanche center for current snowpack conditions!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548" y="1884073"/>
            <a:ext cx="4234441" cy="4234441"/>
          </a:xfrm>
          <a:prstGeom prst="rect">
            <a:avLst/>
          </a:prstGeom>
        </p:spPr>
      </p:pic>
      <p:sp>
        <p:nvSpPr>
          <p:cNvPr id="5" name="TextBox 4"/>
          <p:cNvSpPr txBox="1"/>
          <p:nvPr/>
        </p:nvSpPr>
        <p:spPr>
          <a:xfrm>
            <a:off x="7332292" y="6176963"/>
            <a:ext cx="4247259" cy="400110"/>
          </a:xfrm>
          <a:prstGeom prst="rect">
            <a:avLst/>
          </a:prstGeom>
          <a:noFill/>
        </p:spPr>
        <p:txBody>
          <a:bodyPr wrap="square" rtlCol="0">
            <a:spAutoFit/>
          </a:bodyPr>
          <a:lstStyle/>
          <a:p>
            <a:pPr algn="ctr"/>
            <a:r>
              <a:rPr lang="en-US" sz="2000" dirty="0"/>
              <a:t>Avalanche damage</a:t>
            </a:r>
          </a:p>
        </p:txBody>
      </p:sp>
    </p:spTree>
    <p:extLst>
      <p:ext uri="{BB962C8B-B14F-4D97-AF65-F5344CB8AC3E}">
        <p14:creationId xmlns:p14="http://schemas.microsoft.com/office/powerpoint/2010/main" val="16982076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E7BE6-9F81-43FD-83CA-725E05596A7D}"/>
              </a:ext>
            </a:extLst>
          </p:cNvPr>
          <p:cNvSpPr>
            <a:spLocks noGrp="1"/>
          </p:cNvSpPr>
          <p:nvPr>
            <p:ph type="title"/>
          </p:nvPr>
        </p:nvSpPr>
        <p:spPr/>
        <p:txBody>
          <a:bodyPr/>
          <a:lstStyle/>
          <a:p>
            <a:r>
              <a:rPr lang="en-US" dirty="0" smtClean="0"/>
              <a:t>Demonstrate a Wheelie (Tail Press)</a:t>
            </a:r>
            <a:endParaRPr lang="en-US" dirty="0"/>
          </a:p>
        </p:txBody>
      </p:sp>
      <p:pic>
        <p:nvPicPr>
          <p:cNvPr id="4" name="LNDVil48oN4"/>
          <p:cNvPicPr>
            <a:picLocks noGrp="1" noRot="1" noChangeAspect="1"/>
          </p:cNvPicPr>
          <p:nvPr>
            <p:ph idx="1"/>
            <a:videoFile r:link="rId1"/>
          </p:nvPr>
        </p:nvPicPr>
        <p:blipFill>
          <a:blip r:embed="rId3"/>
          <a:stretch>
            <a:fillRect/>
          </a:stretch>
        </p:blipFill>
        <p:spPr>
          <a:xfrm>
            <a:off x="1989668" y="1690688"/>
            <a:ext cx="8191221" cy="4607562"/>
          </a:xfrm>
          <a:prstGeom prst="rect">
            <a:avLst/>
          </a:prstGeom>
        </p:spPr>
      </p:pic>
      <p:sp>
        <p:nvSpPr>
          <p:cNvPr id="5" name="TextBox 4">
            <a:extLst>
              <a:ext uri="{FF2B5EF4-FFF2-40B4-BE49-F238E27FC236}">
                <a16:creationId xmlns:a16="http://schemas.microsoft.com/office/drawing/2014/main" xmlns="" id="{F58823EA-0DDB-4105-892C-E97A013A5133}"/>
              </a:ext>
            </a:extLst>
          </p:cNvPr>
          <p:cNvSpPr txBox="1"/>
          <p:nvPr/>
        </p:nvSpPr>
        <p:spPr>
          <a:xfrm>
            <a:off x="1996867" y="6298250"/>
            <a:ext cx="8198266" cy="369332"/>
          </a:xfrm>
          <a:prstGeom prst="rect">
            <a:avLst/>
          </a:prstGeom>
          <a:noFill/>
        </p:spPr>
        <p:txBody>
          <a:bodyPr wrap="square" rtlCol="0">
            <a:spAutoFit/>
          </a:bodyPr>
          <a:lstStyle/>
          <a:p>
            <a:pPr algn="ctr"/>
            <a:r>
              <a:rPr lang="en-US" dirty="0"/>
              <a:t>Click on the above video to learn how to </a:t>
            </a:r>
            <a:r>
              <a:rPr lang="en-US" dirty="0" smtClean="0"/>
              <a:t>do a Tail Press.</a:t>
            </a:r>
            <a:endParaRPr lang="en-US" dirty="0"/>
          </a:p>
        </p:txBody>
      </p:sp>
    </p:spTree>
    <p:extLst>
      <p:ext uri="{BB962C8B-B14F-4D97-AF65-F5344CB8AC3E}">
        <p14:creationId xmlns:p14="http://schemas.microsoft.com/office/powerpoint/2010/main" val="19289320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solidFill>
                  <a:srgbClr val="C00000"/>
                </a:solidFill>
              </a:rPr>
              <a:t>Make a controlled run down an intermediate slope. </a:t>
            </a:r>
          </a:p>
          <a:p>
            <a:pPr marL="914400" lvl="1" indent="-457200">
              <a:buFont typeface="+mj-lt"/>
              <a:buAutoNum type="alphaLcPeriod"/>
            </a:pPr>
            <a:r>
              <a:rPr lang="en-US" dirty="0">
                <a:solidFill>
                  <a:srgbClr val="C00000"/>
                </a:solidFill>
              </a:rPr>
              <a:t>Demonstrate your ability to ride in varied conditions, including changes in pitch, snow conditions, and moguls. Maintain your balance and ability to turn.</a:t>
            </a:r>
          </a:p>
          <a:p>
            <a:pPr marL="914400" lvl="1" indent="-457200">
              <a:buFont typeface="+mj-lt"/>
              <a:buAutoNum type="alphaLcPeriod"/>
            </a:pPr>
            <a:r>
              <a:rPr lang="en-US" dirty="0"/>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4028643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416BB-C4F3-44D4-8B40-81FFE72DFF98}"/>
              </a:ext>
            </a:extLst>
          </p:cNvPr>
          <p:cNvSpPr>
            <a:spLocks noGrp="1"/>
          </p:cNvSpPr>
          <p:nvPr>
            <p:ph type="title"/>
          </p:nvPr>
        </p:nvSpPr>
        <p:spPr/>
        <p:txBody>
          <a:bodyPr/>
          <a:lstStyle/>
          <a:p>
            <a:pPr algn="ctr"/>
            <a:r>
              <a:rPr lang="en-US" dirty="0" smtClean="0"/>
              <a:t>Demonstrate Your Ability on the Slope</a:t>
            </a:r>
            <a:endParaRPr lang="en-US" dirty="0"/>
          </a:p>
        </p:txBody>
      </p:sp>
      <p:pic>
        <p:nvPicPr>
          <p:cNvPr id="5" name="Content Placeholder 4"/>
          <p:cNvPicPr>
            <a:picLocks noGrp="1" noChangeAspect="1"/>
          </p:cNvPicPr>
          <p:nvPr>
            <p:ph sz="half" idx="1"/>
          </p:nvPr>
        </p:nvPicPr>
        <p:blipFill>
          <a:blip r:embed="rId2"/>
          <a:stretch>
            <a:fillRect/>
          </a:stretch>
        </p:blipFill>
        <p:spPr>
          <a:xfrm>
            <a:off x="1230121" y="1825625"/>
            <a:ext cx="4397758" cy="4351338"/>
          </a:xfrm>
          <a:prstGeom prst="rect">
            <a:avLst/>
          </a:prstGeom>
        </p:spPr>
      </p:pic>
      <p:sp>
        <p:nvSpPr>
          <p:cNvPr id="6" name="Content Placeholder 5"/>
          <p:cNvSpPr>
            <a:spLocks noGrp="1"/>
          </p:cNvSpPr>
          <p:nvPr>
            <p:ph sz="half" idx="2"/>
          </p:nvPr>
        </p:nvSpPr>
        <p:spPr/>
        <p:txBody>
          <a:bodyPr/>
          <a:lstStyle/>
          <a:p>
            <a:pPr marL="457200" lvl="1" indent="0">
              <a:buNone/>
            </a:pPr>
            <a:r>
              <a:rPr lang="en-US" dirty="0"/>
              <a:t>Make a controlled run down an intermediate slope. </a:t>
            </a:r>
          </a:p>
          <a:p>
            <a:pPr marL="457200" lvl="1" indent="0">
              <a:buNone/>
            </a:pPr>
            <a:r>
              <a:rPr lang="en-US" dirty="0"/>
              <a:t>Demonstrate your ability to ride in varied conditions, including changes in pitch, snow conditions, and moguls. Maintain your balance and ability to turn.</a:t>
            </a:r>
          </a:p>
          <a:p>
            <a:endParaRPr lang="en-US" dirty="0"/>
          </a:p>
        </p:txBody>
      </p:sp>
    </p:spTree>
    <p:extLst>
      <p:ext uri="{BB962C8B-B14F-4D97-AF65-F5344CB8AC3E}">
        <p14:creationId xmlns:p14="http://schemas.microsoft.com/office/powerpoint/2010/main" val="3902528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a:t>Requirement 7</a:t>
            </a:r>
          </a:p>
        </p:txBody>
      </p:sp>
      <p:sp>
        <p:nvSpPr>
          <p:cNvPr id="3" name="Content Placeholder 2"/>
          <p:cNvSpPr>
            <a:spLocks noGrp="1"/>
          </p:cNvSpPr>
          <p:nvPr>
            <p:ph idx="1"/>
          </p:nvPr>
        </p:nvSpPr>
        <p:spPr>
          <a:xfrm>
            <a:off x="838200" y="1825625"/>
            <a:ext cx="10515600" cy="4797366"/>
          </a:xfrm>
        </p:spPr>
        <p:txBody>
          <a:bodyPr>
            <a:normAutofit fontScale="77500" lnSpcReduction="20000"/>
          </a:bodyPr>
          <a:lstStyle/>
          <a:p>
            <a:pPr marL="0" indent="0">
              <a:buNone/>
            </a:pPr>
            <a:r>
              <a:rPr lang="en-US" dirty="0"/>
              <a:t>Complete all of the requirements for </a:t>
            </a:r>
            <a:r>
              <a:rPr lang="en-US" b="1" dirty="0"/>
              <a:t>Snowboarding</a:t>
            </a:r>
            <a:r>
              <a:rPr lang="en-US" dirty="0"/>
              <a:t> </a:t>
            </a:r>
          </a:p>
          <a:p>
            <a:pPr marL="914400" lvl="1" indent="-457200">
              <a:buFont typeface="+mj-lt"/>
              <a:buAutoNum type="alphaLcPeriod"/>
            </a:pPr>
            <a:r>
              <a:rPr lang="en-US" dirty="0"/>
              <a:t>Discuss forward-fall injuries.</a:t>
            </a:r>
          </a:p>
          <a:p>
            <a:pPr marL="914400" lvl="1" indent="-457200">
              <a:buFont typeface="+mj-lt"/>
              <a:buAutoNum type="alphaLcPeriod"/>
            </a:pPr>
            <a:r>
              <a:rPr lang="en-US" dirty="0"/>
              <a:t>Show your ability to select the correct equipment for snowboarding and to use it for safety and comfort. </a:t>
            </a:r>
          </a:p>
          <a:p>
            <a:pPr marL="914400" lvl="1" indent="-457200">
              <a:buFont typeface="+mj-lt"/>
              <a:buAutoNum type="alphaLcPeriod"/>
            </a:pPr>
            <a:r>
              <a:rPr lang="en-US" dirty="0"/>
              <a:t>Show how to use and maintain your own bindings, and explain the use of the different binding methods. Explain the need for leashes.</a:t>
            </a:r>
          </a:p>
          <a:p>
            <a:pPr marL="914400" lvl="1" indent="-457200">
              <a:buFont typeface="+mj-lt"/>
              <a:buAutoNum type="alphaLcPeriod"/>
            </a:pPr>
            <a:r>
              <a:rPr lang="en-US" dirty="0"/>
              <a:t>Discuss the four types of snowboards. Demonstrate how to carry a snowboard easily and safely.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Demonstrate the basic principles of waxing a snowboard.</a:t>
            </a:r>
          </a:p>
          <a:p>
            <a:pPr marL="914400" lvl="1" indent="-457200">
              <a:buFont typeface="+mj-lt"/>
              <a:buAutoNum type="alphaLcPeriod"/>
            </a:pPr>
            <a:r>
              <a:rPr lang="en-US" dirty="0"/>
              <a:t>Do the following:</a:t>
            </a:r>
          </a:p>
          <a:p>
            <a:pPr marL="1371600" lvl="2" indent="-457200">
              <a:buFont typeface="+mj-lt"/>
              <a:buAutoNum type="arabicPeriod"/>
            </a:pPr>
            <a:r>
              <a:rPr lang="en-US" dirty="0"/>
              <a:t>On a gentle slope, demonstrate beginning snowboarding maneuvers. Show basic ways to control speed and direction. Include the side slipping maneuver.</a:t>
            </a:r>
          </a:p>
          <a:p>
            <a:pPr marL="1371600" lvl="2" indent="-457200">
              <a:buFont typeface="+mj-lt"/>
              <a:buAutoNum type="arabicPeriod"/>
            </a:pPr>
            <a:r>
              <a:rPr lang="en-US" dirty="0"/>
              <a:t>On slightly steeper terrain, show traversing.</a:t>
            </a:r>
          </a:p>
          <a:p>
            <a:pPr marL="914400" lvl="1" indent="-457200">
              <a:buFont typeface="+mj-lt"/>
              <a:buAutoNum type="alphaLcPeriod"/>
            </a:pPr>
            <a:r>
              <a:rPr lang="en-US" dirty="0"/>
              <a:t>On a moderate slope, demonstrate an ollie, a nose-end grab, and a wheelie.</a:t>
            </a:r>
          </a:p>
          <a:p>
            <a:pPr marL="914400" lvl="1" indent="-457200">
              <a:buFont typeface="+mj-lt"/>
              <a:buAutoNum type="alphaLcPeriod"/>
            </a:pPr>
            <a:r>
              <a:rPr lang="en-US" dirty="0"/>
              <a:t>Make a controlled run down an intermediate slope. </a:t>
            </a:r>
          </a:p>
          <a:p>
            <a:pPr marL="914400" lvl="1" indent="-457200">
              <a:buFont typeface="+mj-lt"/>
              <a:buAutoNum type="alphaLcPeriod"/>
            </a:pPr>
            <a:r>
              <a:rPr lang="en-US" dirty="0"/>
              <a:t>Demonstrate your ability to ride in varied conditions, including changes in pitch, snow conditions, and moguls. Maintain your balance and ability to turn.</a:t>
            </a:r>
          </a:p>
          <a:p>
            <a:pPr marL="914400" lvl="1" indent="-457200">
              <a:buFont typeface="+mj-lt"/>
              <a:buAutoNum type="alphaLcPeriod"/>
            </a:pPr>
            <a:r>
              <a:rPr lang="en-US" dirty="0">
                <a:solidFill>
                  <a:srgbClr val="C00000"/>
                </a:solidFill>
              </a:rPr>
              <a:t>Name the major snowboarding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32922027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a16="http://schemas.microsoft.com/office/drawing/2014/main" xmlns="" id="{B08396C1-FC60-45D5-BB39-5D8DDA36FAB6}"/>
              </a:ext>
            </a:extLst>
          </p:cNvPr>
          <p:cNvSpPr>
            <a:spLocks noGrp="1"/>
          </p:cNvSpPr>
          <p:nvPr>
            <p:ph idx="1"/>
          </p:nvPr>
        </p:nvSpPr>
        <p:spPr>
          <a:xfrm>
            <a:off x="838200" y="3896883"/>
            <a:ext cx="10515600" cy="2433904"/>
          </a:xfrm>
        </p:spPr>
        <p:txBody>
          <a:bodyPr>
            <a:normAutofit fontScale="92500" lnSpcReduction="20000"/>
          </a:bodyPr>
          <a:lstStyle/>
          <a:p>
            <a:r>
              <a:rPr lang="en-US" dirty="0"/>
              <a:t>PSIA-AASI (Professional Ski Instructors of America and American Association of Snowboard Instructors</a:t>
            </a:r>
            <a:r>
              <a:rPr lang="en-US" dirty="0" smtClean="0"/>
              <a:t>)</a:t>
            </a:r>
          </a:p>
          <a:p>
            <a:r>
              <a:rPr lang="en-US" dirty="0"/>
              <a:t>The Professional Ski Instructors of America and the American Association of Snowboard Instructors (PSIA-AASI) is the world’s largest organization dedicated to teaching people how to ski and snowboard</a:t>
            </a:r>
            <a:r>
              <a:rPr lang="en-US" dirty="0" smtClean="0"/>
              <a:t>.</a:t>
            </a:r>
          </a:p>
          <a:p>
            <a:r>
              <a:rPr lang="en-US" dirty="0" smtClean="0"/>
              <a:t>Establishes </a:t>
            </a:r>
            <a:r>
              <a:rPr lang="en-US" dirty="0"/>
              <a:t>certification standards for instructors and develops education materials to help members reach their certification goals.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143" b="32212"/>
          <a:stretch/>
        </p:blipFill>
        <p:spPr>
          <a:xfrm>
            <a:off x="954491" y="1439277"/>
            <a:ext cx="10283017" cy="2307364"/>
          </a:xfrm>
          <a:prstGeom prst="rect">
            <a:avLst/>
          </a:prstGeom>
        </p:spPr>
      </p:pic>
    </p:spTree>
    <p:extLst>
      <p:ext uri="{BB962C8B-B14F-4D97-AF65-F5344CB8AC3E}">
        <p14:creationId xmlns:p14="http://schemas.microsoft.com/office/powerpoint/2010/main" val="1548937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a16="http://schemas.microsoft.com/office/drawing/2014/main" xmlns="" id="{B08396C1-FC60-45D5-BB39-5D8DDA36FAB6}"/>
              </a:ext>
            </a:extLst>
          </p:cNvPr>
          <p:cNvSpPr>
            <a:spLocks noGrp="1"/>
          </p:cNvSpPr>
          <p:nvPr>
            <p:ph idx="1"/>
          </p:nvPr>
        </p:nvSpPr>
        <p:spPr>
          <a:xfrm>
            <a:off x="838200" y="4213078"/>
            <a:ext cx="10515600" cy="2186076"/>
          </a:xfrm>
        </p:spPr>
        <p:txBody>
          <a:bodyPr>
            <a:normAutofit fontScale="85000" lnSpcReduction="20000"/>
          </a:bodyPr>
          <a:lstStyle/>
          <a:p>
            <a:r>
              <a:rPr lang="en-US" b="1" dirty="0" smtClean="0"/>
              <a:t>United </a:t>
            </a:r>
            <a:r>
              <a:rPr lang="en-US" b="1" dirty="0"/>
              <a:t>States of America Snowboard </a:t>
            </a:r>
            <a:r>
              <a:rPr lang="en-US" b="1" dirty="0" smtClean="0"/>
              <a:t>and </a:t>
            </a:r>
            <a:r>
              <a:rPr lang="en-US" b="1" dirty="0" err="1" smtClean="0"/>
              <a:t>Freeski</a:t>
            </a:r>
            <a:r>
              <a:rPr lang="en-US" b="1" dirty="0" smtClean="0"/>
              <a:t> Association</a:t>
            </a:r>
            <a:endParaRPr lang="en-US" dirty="0"/>
          </a:p>
          <a:p>
            <a:r>
              <a:rPr lang="en-US" dirty="0" smtClean="0"/>
              <a:t>Promotes growth </a:t>
            </a:r>
            <a:r>
              <a:rPr lang="en-US" dirty="0"/>
              <a:t>and development of amateur snowboarding through </a:t>
            </a:r>
            <a:r>
              <a:rPr lang="en-US" dirty="0" smtClean="0"/>
              <a:t>competition.</a:t>
            </a:r>
          </a:p>
          <a:p>
            <a:r>
              <a:rPr lang="en-US" dirty="0" smtClean="0"/>
              <a:t>Hundreds </a:t>
            </a:r>
            <a:r>
              <a:rPr lang="en-US" dirty="0"/>
              <a:t>of events </a:t>
            </a:r>
            <a:r>
              <a:rPr lang="en-US" dirty="0" smtClean="0"/>
              <a:t>nationwide</a:t>
            </a:r>
          </a:p>
          <a:p>
            <a:r>
              <a:rPr lang="en-US" dirty="0"/>
              <a:t>The USASA is the first step in the Olympic pipeline for snowboarding and </a:t>
            </a:r>
            <a:r>
              <a:rPr lang="en-US" dirty="0" err="1"/>
              <a:t>freeskiing</a:t>
            </a:r>
            <a:r>
              <a:rPr lang="en-US" dirty="0"/>
              <a:t>.</a:t>
            </a:r>
            <a:r>
              <a:rPr lang="en-US" dirty="0" smtClean="0"/>
              <a:t>  </a:t>
            </a:r>
            <a:endParaRPr lang="en-US" dirty="0"/>
          </a:p>
        </p:txBody>
      </p:sp>
      <p:pic>
        <p:nvPicPr>
          <p:cNvPr id="6" name="Picture 5"/>
          <p:cNvPicPr>
            <a:picLocks noChangeAspect="1"/>
          </p:cNvPicPr>
          <p:nvPr/>
        </p:nvPicPr>
        <p:blipFill rotWithShape="1">
          <a:blip r:embed="rId2"/>
          <a:srcRect t="28535" b="26320"/>
          <a:stretch/>
        </p:blipFill>
        <p:spPr>
          <a:xfrm>
            <a:off x="838200" y="1452785"/>
            <a:ext cx="10515600" cy="2484433"/>
          </a:xfrm>
          <a:prstGeom prst="rect">
            <a:avLst/>
          </a:prstGeom>
        </p:spPr>
      </p:pic>
    </p:spTree>
    <p:extLst>
      <p:ext uri="{BB962C8B-B14F-4D97-AF65-F5344CB8AC3E}">
        <p14:creationId xmlns:p14="http://schemas.microsoft.com/office/powerpoint/2010/main" val="4138932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FAC3B-0BB8-49F6-AED6-7CBB17A4D487}"/>
              </a:ext>
            </a:extLst>
          </p:cNvPr>
          <p:cNvSpPr>
            <a:spLocks noGrp="1"/>
          </p:cNvSpPr>
          <p:nvPr>
            <p:ph type="title"/>
          </p:nvPr>
        </p:nvSpPr>
        <p:spPr/>
        <p:txBody>
          <a:bodyPr/>
          <a:lstStyle/>
          <a:p>
            <a:r>
              <a:rPr lang="en-US" dirty="0" smtClean="0"/>
              <a:t>Snowboarding Organizations in the U.S.</a:t>
            </a:r>
            <a:endParaRPr lang="en-US" dirty="0"/>
          </a:p>
        </p:txBody>
      </p:sp>
      <p:sp>
        <p:nvSpPr>
          <p:cNvPr id="3" name="Content Placeholder 2">
            <a:extLst>
              <a:ext uri="{FF2B5EF4-FFF2-40B4-BE49-F238E27FC236}">
                <a16:creationId xmlns:a16="http://schemas.microsoft.com/office/drawing/2014/main" xmlns="" id="{B08396C1-FC60-45D5-BB39-5D8DDA36FAB6}"/>
              </a:ext>
            </a:extLst>
          </p:cNvPr>
          <p:cNvSpPr>
            <a:spLocks noGrp="1"/>
          </p:cNvSpPr>
          <p:nvPr>
            <p:ph idx="1"/>
          </p:nvPr>
        </p:nvSpPr>
        <p:spPr>
          <a:xfrm>
            <a:off x="838200" y="4691641"/>
            <a:ext cx="10515600" cy="1777525"/>
          </a:xfrm>
        </p:spPr>
        <p:txBody>
          <a:bodyPr>
            <a:normAutofit fontScale="77500" lnSpcReduction="20000"/>
          </a:bodyPr>
          <a:lstStyle/>
          <a:p>
            <a:r>
              <a:rPr lang="en-US" b="1" dirty="0" smtClean="0"/>
              <a:t>United </a:t>
            </a:r>
            <a:r>
              <a:rPr lang="en-US" b="1" dirty="0"/>
              <a:t>States Ski and Snowboard Association</a:t>
            </a:r>
            <a:endParaRPr lang="en-US" dirty="0"/>
          </a:p>
          <a:p>
            <a:r>
              <a:rPr lang="en-US" dirty="0" smtClean="0"/>
              <a:t>United </a:t>
            </a:r>
            <a:r>
              <a:rPr lang="en-US" dirty="0"/>
              <a:t>States Ski Association is the national governing body overseeing the sports of Olympic skiing and snowboarding in the United </a:t>
            </a:r>
            <a:r>
              <a:rPr lang="en-US" dirty="0" smtClean="0"/>
              <a:t>States.</a:t>
            </a:r>
          </a:p>
          <a:p>
            <a:r>
              <a:rPr lang="en-US" dirty="0" smtClean="0"/>
              <a:t>It </a:t>
            </a:r>
            <a:r>
              <a:rPr lang="en-US" dirty="0"/>
              <a:t>is engaged in membership, competition, training, development, and education for world-class </a:t>
            </a:r>
            <a:r>
              <a:rPr lang="en-US" dirty="0" smtClean="0"/>
              <a:t>skiers </a:t>
            </a:r>
            <a:r>
              <a:rPr lang="en-US" dirty="0"/>
              <a:t>and snowboarders who are, or aspire to become, members of the United States ski and snowboard teams.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61" t="24175" r="16449" b="25359"/>
          <a:stretch/>
        </p:blipFill>
        <p:spPr>
          <a:xfrm>
            <a:off x="2502493" y="1512605"/>
            <a:ext cx="7187014" cy="3000764"/>
          </a:xfrm>
          <a:prstGeom prst="rect">
            <a:avLst/>
          </a:prstGeom>
        </p:spPr>
      </p:pic>
    </p:spTree>
    <p:extLst>
      <p:ext uri="{BB962C8B-B14F-4D97-AF65-F5344CB8AC3E}">
        <p14:creationId xmlns:p14="http://schemas.microsoft.com/office/powerpoint/2010/main" val="1184165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End</a:t>
            </a:r>
            <a:endParaRPr lang="en-US" dirty="0"/>
          </a:p>
        </p:txBody>
      </p:sp>
      <p:pic>
        <p:nvPicPr>
          <p:cNvPr id="4" name="Content Placeholder 3">
            <a:extLst>
              <a:ext uri="{FF2B5EF4-FFF2-40B4-BE49-F238E27FC236}">
                <a16:creationId xmlns:a16="http://schemas.microsoft.com/office/drawing/2014/main" xmlns="" id="{A6F4E3B6-24D4-4968-8C73-DD14D2AE8B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7291" y="1521150"/>
            <a:ext cx="4037418" cy="4948641"/>
          </a:xfrm>
          <a:prstGeom prst="rect">
            <a:avLst/>
          </a:prstGeom>
        </p:spPr>
      </p:pic>
    </p:spTree>
    <p:extLst>
      <p:ext uri="{BB962C8B-B14F-4D97-AF65-F5344CB8AC3E}">
        <p14:creationId xmlns:p14="http://schemas.microsoft.com/office/powerpoint/2010/main" val="2129921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7765</Words>
  <Application>Microsoft Office PowerPoint</Application>
  <PresentationFormat>Widescreen</PresentationFormat>
  <Paragraphs>632</Paragraphs>
  <Slides>97</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Calibri Light</vt:lpstr>
      <vt:lpstr>Courier New</vt:lpstr>
      <vt:lpstr>Office Theme</vt:lpstr>
      <vt:lpstr>PowerPoint Presentation</vt:lpstr>
      <vt:lpstr>Snow Sports</vt:lpstr>
      <vt:lpstr>Snow Sports</vt:lpstr>
      <vt:lpstr>Snow Sports</vt:lpstr>
      <vt:lpstr>Requirement 1</vt:lpstr>
      <vt:lpstr>Winter Sports Safety</vt:lpstr>
      <vt:lpstr>Snow Sport Hazards - Avalanches</vt:lpstr>
      <vt:lpstr>Causes of Avalanches</vt:lpstr>
      <vt:lpstr>Be Aware of Avalanche Conditions</vt:lpstr>
      <vt:lpstr>Snow Sport Hazards - Tree Wells</vt:lpstr>
      <vt:lpstr>How to Avoid Tree Wells</vt:lpstr>
      <vt:lpstr>Snow Sport Hazards - Falls and Collisions</vt:lpstr>
      <vt:lpstr>Snow Sport Hazards – Cold Injuries</vt:lpstr>
      <vt:lpstr>Snow Sport Hazards – Cold Injuries</vt:lpstr>
      <vt:lpstr>Requirement 1</vt:lpstr>
      <vt:lpstr>PowerPoint Presentation</vt:lpstr>
      <vt:lpstr>PowerPoint Presentation</vt:lpstr>
      <vt:lpstr>PowerPoint Presentation</vt:lpstr>
      <vt:lpstr>PowerPoint Presentation</vt:lpstr>
      <vt:lpstr>Frostbite Treatment</vt:lpstr>
      <vt:lpstr>Symptoms of Shock</vt:lpstr>
      <vt:lpstr>Shock Treatment</vt:lpstr>
      <vt:lpstr>PowerPoint Presentation</vt:lpstr>
      <vt:lpstr>Dehydration Treatment</vt:lpstr>
      <vt:lpstr>Sunburn</vt:lpstr>
      <vt:lpstr>Concussion</vt:lpstr>
      <vt:lpstr>Fractures</vt:lpstr>
      <vt:lpstr>Fractures</vt:lpstr>
      <vt:lpstr>Fractures</vt:lpstr>
      <vt:lpstr>Applying Splints</vt:lpstr>
      <vt:lpstr>Applying Splints</vt:lpstr>
      <vt:lpstr>Applying Splints</vt:lpstr>
      <vt:lpstr>Applying Splints</vt:lpstr>
      <vt:lpstr>Applying Splints</vt:lpstr>
      <vt:lpstr>Bruises</vt:lpstr>
      <vt:lpstr>Sprains and Strains</vt:lpstr>
      <vt:lpstr>Sprains and Strains</vt:lpstr>
      <vt:lpstr>How to Wrap an Ankle</vt:lpstr>
      <vt:lpstr>How to Wrap a Knee</vt:lpstr>
      <vt:lpstr>Requirement 2</vt:lpstr>
      <vt:lpstr>Be Prepared for Accidents and Injuries</vt:lpstr>
      <vt:lpstr>Requirement 2</vt:lpstr>
      <vt:lpstr>How to Report an Accident to the Ski Patrol</vt:lpstr>
      <vt:lpstr>Requirement 3</vt:lpstr>
      <vt:lpstr>Trail Marking System</vt:lpstr>
      <vt:lpstr>Requirement 4</vt:lpstr>
      <vt:lpstr>Strength, Endurance, Flexibility</vt:lpstr>
      <vt:lpstr>Skiing Exercises</vt:lpstr>
      <vt:lpstr>Skiing Exercises</vt:lpstr>
      <vt:lpstr>Stretching and Flexibility</vt:lpstr>
      <vt:lpstr>Stretching for Flexibility</vt:lpstr>
      <vt:lpstr>Requirement 5</vt:lpstr>
      <vt:lpstr>Clothing and Equipment – Snowboarding</vt:lpstr>
      <vt:lpstr>Requirement 6</vt:lpstr>
      <vt:lpstr>Responsibility Code</vt:lpstr>
      <vt:lpstr>Requirement 6</vt:lpstr>
      <vt:lpstr>Smart Style Safety</vt:lpstr>
      <vt:lpstr>Requirement 6</vt:lpstr>
      <vt:lpstr>Avalanche Safety</vt:lpstr>
      <vt:lpstr>Requirement 7</vt:lpstr>
      <vt:lpstr>Forward Fall Injuries</vt:lpstr>
      <vt:lpstr>Requirement 7</vt:lpstr>
      <vt:lpstr>How to Choose a Snowboard</vt:lpstr>
      <vt:lpstr>Snowboard Width and Boot Size</vt:lpstr>
      <vt:lpstr>Snowboard Boot Fit</vt:lpstr>
      <vt:lpstr>Snowboard Boot Flex</vt:lpstr>
      <vt:lpstr>Snowboard Boot Lacing System</vt:lpstr>
      <vt:lpstr>Requirement 7</vt:lpstr>
      <vt:lpstr>Snowboard Bindings</vt:lpstr>
      <vt:lpstr>Snowboard Bindings</vt:lpstr>
      <vt:lpstr>Snowboard Bindings</vt:lpstr>
      <vt:lpstr>Maintaining Snowboard Bindings</vt:lpstr>
      <vt:lpstr>Snowboard Leash</vt:lpstr>
      <vt:lpstr>Requirement 7</vt:lpstr>
      <vt:lpstr>Types of Snowboards</vt:lpstr>
      <vt:lpstr>How to Carry a Snowboard</vt:lpstr>
      <vt:lpstr>Requirement 7</vt:lpstr>
      <vt:lpstr>How to Ride a Chairlift</vt:lpstr>
      <vt:lpstr>Using a T-Bar or J-Bar</vt:lpstr>
      <vt:lpstr>Using a Rope Tow</vt:lpstr>
      <vt:lpstr>Using a Magic Carpet</vt:lpstr>
      <vt:lpstr>Requirement 7</vt:lpstr>
      <vt:lpstr>Waxing a Snowboard</vt:lpstr>
      <vt:lpstr>Requirement 7</vt:lpstr>
      <vt:lpstr>How to Put On a Snowboard</vt:lpstr>
      <vt:lpstr>The Basics of Snowboarding</vt:lpstr>
      <vt:lpstr>Requirement 7</vt:lpstr>
      <vt:lpstr>Demonstrate an Ollie</vt:lpstr>
      <vt:lpstr>Demonstrate a Nose Grab</vt:lpstr>
      <vt:lpstr>Demonstrate a Wheelie (Tail Press)</vt:lpstr>
      <vt:lpstr>Requirement 7</vt:lpstr>
      <vt:lpstr>Demonstrate Your Ability on the Slope</vt:lpstr>
      <vt:lpstr>Requirement 7</vt:lpstr>
      <vt:lpstr>Snowboarding Organizations in the U.S.</vt:lpstr>
      <vt:lpstr>Snowboarding Organizations in the U.S.</vt:lpstr>
      <vt:lpstr>Snowboarding Organizations in the U.S.</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Sports Merit Badge</dc:title>
  <dc:creator>Terry McKibben</dc:creator>
  <cp:lastModifiedBy>Terry McKibben</cp:lastModifiedBy>
  <cp:revision>88</cp:revision>
  <dcterms:created xsi:type="dcterms:W3CDTF">2020-02-03T22:51:58Z</dcterms:created>
  <dcterms:modified xsi:type="dcterms:W3CDTF">2025-04-03T02:34:35Z</dcterms:modified>
</cp:coreProperties>
</file>